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6"/>
  </p:notesMasterIdLst>
  <p:handoutMasterIdLst>
    <p:handoutMasterId r:id="rId57"/>
  </p:handoutMasterIdLst>
  <p:sldIdLst>
    <p:sldId id="258" r:id="rId2"/>
    <p:sldId id="256" r:id="rId3"/>
    <p:sldId id="257" r:id="rId4"/>
    <p:sldId id="260" r:id="rId5"/>
    <p:sldId id="261" r:id="rId6"/>
    <p:sldId id="262" r:id="rId7"/>
    <p:sldId id="263" r:id="rId8"/>
    <p:sldId id="264" r:id="rId9"/>
    <p:sldId id="266" r:id="rId10"/>
    <p:sldId id="265" r:id="rId11"/>
    <p:sldId id="269" r:id="rId12"/>
    <p:sldId id="267" r:id="rId13"/>
    <p:sldId id="268" r:id="rId14"/>
    <p:sldId id="270" r:id="rId15"/>
    <p:sldId id="272" r:id="rId16"/>
    <p:sldId id="271" r:id="rId17"/>
    <p:sldId id="273" r:id="rId18"/>
    <p:sldId id="274" r:id="rId19"/>
    <p:sldId id="277" r:id="rId20"/>
    <p:sldId id="278" r:id="rId21"/>
    <p:sldId id="276" r:id="rId22"/>
    <p:sldId id="279" r:id="rId23"/>
    <p:sldId id="282" r:id="rId24"/>
    <p:sldId id="280" r:id="rId25"/>
    <p:sldId id="283" r:id="rId26"/>
    <p:sldId id="306" r:id="rId27"/>
    <p:sldId id="307" r:id="rId28"/>
    <p:sldId id="308" r:id="rId29"/>
    <p:sldId id="286" r:id="rId30"/>
    <p:sldId id="287" r:id="rId31"/>
    <p:sldId id="289" r:id="rId32"/>
    <p:sldId id="288" r:id="rId33"/>
    <p:sldId id="290" r:id="rId34"/>
    <p:sldId id="292" r:id="rId35"/>
    <p:sldId id="293" r:id="rId36"/>
    <p:sldId id="291" r:id="rId37"/>
    <p:sldId id="294" r:id="rId38"/>
    <p:sldId id="296" r:id="rId39"/>
    <p:sldId id="309" r:id="rId40"/>
    <p:sldId id="297" r:id="rId41"/>
    <p:sldId id="295" r:id="rId42"/>
    <p:sldId id="298" r:id="rId43"/>
    <p:sldId id="300" r:id="rId44"/>
    <p:sldId id="299" r:id="rId45"/>
    <p:sldId id="302" r:id="rId46"/>
    <p:sldId id="301" r:id="rId47"/>
    <p:sldId id="305" r:id="rId48"/>
    <p:sldId id="313" r:id="rId49"/>
    <p:sldId id="314" r:id="rId50"/>
    <p:sldId id="304" r:id="rId51"/>
    <p:sldId id="310" r:id="rId52"/>
    <p:sldId id="311" r:id="rId53"/>
    <p:sldId id="259" r:id="rId54"/>
    <p:sldId id="284" r:id="rId5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4" autoAdjust="0"/>
    <p:restoredTop sz="94624" autoAdjust="0"/>
  </p:normalViewPr>
  <p:slideViewPr>
    <p:cSldViewPr>
      <p:cViewPr>
        <p:scale>
          <a:sx n="125" d="100"/>
          <a:sy n="125" d="100"/>
        </p:scale>
        <p:origin x="-114" y="24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61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handoutMaster" Target="handoutMasters/handoutMaster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B7CDC3-A8A7-4DB4-B400-BD08D54A00DD}" type="datetimeFigureOut">
              <a:rPr lang="en-US" smtClean="0"/>
              <a:pPr/>
              <a:t>12/7/2020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Prepared by:       T.Anandhi(Guest Lecturer), Dept.of Comp.Sc.   Periyar Arts College, Cuddalore    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761860-B9CD-4F27-9E00-C02B53685A6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5F27D-CC6F-4BAC-993F-5505BC988C49}" type="datetimeFigureOut">
              <a:rPr lang="en-US" smtClean="0"/>
              <a:pPr/>
              <a:t>12/7/2020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Prepared by:       T.Anandhi(Guest Lecturer), Dept.of Comp.Sc.   Periyar Arts College, Cuddalore    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5BE0D2-0444-48E1-8D05-FAF54FA6B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5BE0D2-0444-48E1-8D05-FAF54FA6B9B3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by:       T.Anandhi(Guest Lecturer), Dept.of Comp.Sc.   Periyar Arts College, Cuddalore     </a:t>
            </a: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Prepared by:       T.Anandhi(Guest Lecturer), Dept.of Comp.Sc.   Periyar Arts College, Cuddalore    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85BE0D2-0444-48E1-8D05-FAF54FA6B9B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5C99-E59C-4D6C-ADEF-39F72A33A8ED}" type="datetime1">
              <a:rPr lang="en-US" smtClean="0"/>
              <a:pPr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by:       T.Anandhi(Guest Lecturer) dept.of Comp.Sci, PAC, Cuddalore.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8F173-1F76-49D1-A95A-0875BD8342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0589B-521D-413A-A357-3FFF2420FF36}" type="datetime1">
              <a:rPr lang="en-US" smtClean="0"/>
              <a:pPr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by:       T.Anandhi(Guest Lecturer) dept.of Comp.Sci, PAC, Cuddalore.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8F173-1F76-49D1-A95A-0875BD8342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042B0-D47F-4F70-9FDB-A2683612E286}" type="datetime1">
              <a:rPr lang="en-US" smtClean="0"/>
              <a:pPr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by:       T.Anandhi(Guest Lecturer) dept.of Comp.Sci, PAC, Cuddalore.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8F173-1F76-49D1-A95A-0875BD8342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A64CD-F61B-445A-9DAA-2694CEE4B6EF}" type="datetime1">
              <a:rPr lang="en-US" smtClean="0"/>
              <a:pPr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by:       T.Anandhi(Guest Lecturer) dept.of Comp.Sci, PAC, Cuddalore.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8F173-1F76-49D1-A95A-0875BD8342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B8940-25FB-42A4-B629-605B38149437}" type="datetime1">
              <a:rPr lang="en-US" smtClean="0"/>
              <a:pPr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by:       T.Anandhi(Guest Lecturer) dept.of Comp.Sci, PAC, Cuddalore.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8F173-1F76-49D1-A95A-0875BD8342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5FD2-9C93-4378-8247-906E29FF0918}" type="datetime1">
              <a:rPr lang="en-US" smtClean="0"/>
              <a:pPr/>
              <a:t>12/7/2020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by:       T.Anandhi(Guest Lecturer) dept.of Comp.Sci, PAC, Cuddalore.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8F173-1F76-49D1-A95A-0875BD8342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2985F-3DEC-46BB-8D8E-8DB0FF561EBA}" type="datetime1">
              <a:rPr lang="en-US" smtClean="0"/>
              <a:pPr/>
              <a:t>12/7/2020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by:       T.Anandhi(Guest Lecturer) dept.of Comp.Sci, PAC, Cuddalore.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8F173-1F76-49D1-A95A-0875BD8342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D8B89-4BF2-4BC8-B504-071369B903F4}" type="datetime1">
              <a:rPr lang="en-US" smtClean="0"/>
              <a:pPr/>
              <a:t>12/7/2020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by:       T.Anandhi(Guest Lecturer) dept.of Comp.Sci, PAC, Cuddalore.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8F173-1F76-49D1-A95A-0875BD8342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82F3F-4F37-49AE-B4A5-730ADC96A60A}" type="datetime1">
              <a:rPr lang="en-US" smtClean="0"/>
              <a:pPr/>
              <a:t>12/7/2020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by:       T.Anandhi(Guest Lecturer) dept.of Comp.Sci, PAC, Cuddalore.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8F173-1F76-49D1-A95A-0875BD8342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6E4E4-060C-4700-BF6B-229546D11028}" type="datetime1">
              <a:rPr lang="en-US" smtClean="0"/>
              <a:pPr/>
              <a:t>12/7/2020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by:       T.Anandhi(Guest Lecturer) dept.of Comp.Sci, PAC, Cuddalore.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8F173-1F76-49D1-A95A-0875BD8342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8BF2B-7301-497B-A8D9-601CA43610BC}" type="datetime1">
              <a:rPr lang="en-US" smtClean="0"/>
              <a:pPr/>
              <a:t>12/7/2020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by:       T.Anandhi(Guest Lecturer) dept.of Comp.Sci, PAC, Cuddalore.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8F173-1F76-49D1-A95A-0875BD8342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59525-86E3-40E7-B124-550256F4FE00}" type="datetime1">
              <a:rPr lang="en-US" smtClean="0"/>
              <a:pPr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Prepared by:       T.Anandhi(Guest Lecturer) dept.of Comp.Sci, PAC, Cuddalore.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48F173-1F76-49D1-A95A-0875BD83423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9200" y="1447800"/>
            <a:ext cx="2667000" cy="9144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Unit V</a:t>
            </a:r>
            <a:endParaRPr lang="en-US" sz="5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733800" y="4114800"/>
            <a:ext cx="5410200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FUNDAMENTAL ALGORITHMS</a:t>
            </a:r>
          </a:p>
          <a:p>
            <a:r>
              <a:rPr lang="en-U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FACTORING METHODS</a:t>
            </a:r>
            <a:endParaRPr lang="en-US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8F173-1F76-49D1-A95A-0875BD834233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334000" cy="365125"/>
          </a:xfrm>
        </p:spPr>
        <p:txBody>
          <a:bodyPr/>
          <a:lstStyle/>
          <a:p>
            <a:r>
              <a:rPr lang="en-US" dirty="0" smtClean="0"/>
              <a:t>Prepared by:       </a:t>
            </a:r>
            <a:r>
              <a:rPr lang="en-US" dirty="0" err="1" smtClean="0"/>
              <a:t>T.Anandhi</a:t>
            </a:r>
            <a:r>
              <a:rPr lang="en-US" dirty="0" smtClean="0"/>
              <a:t>(Guest Lecturer) </a:t>
            </a:r>
            <a:r>
              <a:rPr lang="en-US" dirty="0" err="1" smtClean="0"/>
              <a:t>dept.of</a:t>
            </a:r>
            <a:r>
              <a:rPr lang="en-US" dirty="0" smtClean="0"/>
              <a:t> </a:t>
            </a:r>
            <a:r>
              <a:rPr lang="en-US" dirty="0" err="1" smtClean="0"/>
              <a:t>Comp.Sci</a:t>
            </a:r>
            <a:r>
              <a:rPr lang="en-US" dirty="0" smtClean="0"/>
              <a:t>, PAC, </a:t>
            </a:r>
            <a:r>
              <a:rPr lang="en-US" dirty="0" err="1" smtClean="0"/>
              <a:t>Cuddalore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Rounded Rectangle 5"/>
          <p:cNvSpPr>
            <a:spLocks noChangeArrowheads="1"/>
          </p:cNvSpPr>
          <p:nvPr/>
        </p:nvSpPr>
        <p:spPr bwMode="auto">
          <a:xfrm>
            <a:off x="0" y="5638800"/>
            <a:ext cx="9144000" cy="762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76200" algn="ctr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endParaRPr lang="en-US" sz="2400">
              <a:latin typeface="Times New Roman" charset="0"/>
            </a:endParaRPr>
          </a:p>
        </p:txBody>
      </p:sp>
      <p:sp>
        <p:nvSpPr>
          <p:cNvPr id="9" name="TextBox 6"/>
          <p:cNvSpPr txBox="1">
            <a:spLocks noChangeArrowheads="1"/>
          </p:cNvSpPr>
          <p:nvPr/>
        </p:nvSpPr>
        <p:spPr bwMode="auto">
          <a:xfrm>
            <a:off x="0" y="5715000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/>
              <a:t>By: </a:t>
            </a:r>
            <a:r>
              <a:rPr lang="en-US" dirty="0" err="1" smtClean="0"/>
              <a:t>Ms.T.Anandhi</a:t>
            </a:r>
            <a:r>
              <a:rPr lang="en-US" dirty="0" smtClean="0"/>
              <a:t>, Guest Lecturer,  </a:t>
            </a:r>
            <a:r>
              <a:rPr lang="en-US" dirty="0" err="1" smtClean="0"/>
              <a:t>Dept.Of</a:t>
            </a:r>
            <a:r>
              <a:rPr lang="en-US" dirty="0" smtClean="0"/>
              <a:t> </a:t>
            </a:r>
            <a:r>
              <a:rPr lang="en-US" dirty="0" err="1" smtClean="0"/>
              <a:t>Comp.Sci</a:t>
            </a:r>
            <a:r>
              <a:rPr lang="en-US" dirty="0" smtClean="0"/>
              <a:t>., </a:t>
            </a:r>
            <a:r>
              <a:rPr lang="en-US" dirty="0" err="1" smtClean="0"/>
              <a:t>Periyar</a:t>
            </a:r>
            <a:r>
              <a:rPr lang="en-US" dirty="0" smtClean="0"/>
              <a:t> Arts </a:t>
            </a:r>
            <a:r>
              <a:rPr lang="en-US" dirty="0" err="1" smtClean="0"/>
              <a:t>College,Cuddalore</a:t>
            </a:r>
            <a:endParaRPr lang="en-US" dirty="0" smtClean="0"/>
          </a:p>
          <a:p>
            <a:r>
              <a:rPr lang="en-US" dirty="0" smtClean="0"/>
              <a:t>Text </a:t>
            </a:r>
            <a:r>
              <a:rPr lang="en-US" dirty="0"/>
              <a:t>book </a:t>
            </a:r>
            <a:r>
              <a:rPr lang="en-US" dirty="0" smtClean="0"/>
              <a:t>followed: How to solve it by computer, </a:t>
            </a:r>
            <a:r>
              <a:rPr lang="en-US" dirty="0" err="1" smtClean="0"/>
              <a:t>R.G.Dromey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28600"/>
            <a:ext cx="861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Problem4: </a:t>
            </a:r>
            <a:r>
              <a:rPr lang="en-US" sz="2400" b="1" dirty="0" smtClean="0"/>
              <a:t>Given a number n. Compute Factorial of n  (n!)</a:t>
            </a:r>
            <a:endParaRPr lang="en-US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0" y="1010245"/>
            <a:ext cx="91440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u="sng" dirty="0" smtClean="0"/>
              <a:t>Algorithm Development:</a:t>
            </a:r>
          </a:p>
          <a:p>
            <a:r>
              <a:rPr lang="en-US" sz="2200" b="1" dirty="0"/>
              <a:t>	</a:t>
            </a:r>
            <a:r>
              <a:rPr lang="en-US" sz="2200" b="1" dirty="0" smtClean="0"/>
              <a:t>n!= 1 x 2 x ..(n-1) x n</a:t>
            </a:r>
          </a:p>
          <a:p>
            <a:r>
              <a:rPr lang="en-US" sz="2200" b="1" dirty="0" smtClean="0"/>
              <a:t>By factorial definition</a:t>
            </a:r>
          </a:p>
          <a:p>
            <a:r>
              <a:rPr lang="en-US" sz="2200" b="1" dirty="0"/>
              <a:t>	</a:t>
            </a:r>
            <a:r>
              <a:rPr lang="en-US" sz="2200" b="1" dirty="0" smtClean="0"/>
              <a:t>o!=1</a:t>
            </a:r>
          </a:p>
          <a:p>
            <a:r>
              <a:rPr lang="en-US" sz="2200" b="1" dirty="0"/>
              <a:t>	</a:t>
            </a:r>
            <a:r>
              <a:rPr lang="en-US" sz="2200" b="1" dirty="0" smtClean="0"/>
              <a:t>1!=1 x 1</a:t>
            </a:r>
          </a:p>
          <a:p>
            <a:r>
              <a:rPr lang="en-US" sz="2200" b="1" dirty="0"/>
              <a:t>	</a:t>
            </a:r>
            <a:r>
              <a:rPr lang="en-US" sz="2200" b="1" dirty="0" smtClean="0"/>
              <a:t>2!=1 x 2</a:t>
            </a:r>
          </a:p>
          <a:p>
            <a:r>
              <a:rPr lang="en-US" sz="2200" b="1" dirty="0"/>
              <a:t>	</a:t>
            </a:r>
            <a:r>
              <a:rPr lang="en-US" sz="2200" b="1" dirty="0" smtClean="0"/>
              <a:t>3!=1 x 2 x 3</a:t>
            </a:r>
          </a:p>
          <a:p>
            <a:r>
              <a:rPr lang="en-US" sz="2200" b="1" dirty="0"/>
              <a:t>	</a:t>
            </a:r>
            <a:r>
              <a:rPr lang="en-US" sz="2200" b="1" dirty="0" smtClean="0"/>
              <a:t>-----</a:t>
            </a:r>
          </a:p>
          <a:p>
            <a:r>
              <a:rPr lang="en-US" sz="2200" b="1" dirty="0"/>
              <a:t>	</a:t>
            </a:r>
            <a:r>
              <a:rPr lang="en-US" sz="2200" b="1" dirty="0" smtClean="0"/>
              <a:t>-----</a:t>
            </a:r>
          </a:p>
          <a:p>
            <a:endParaRPr lang="en-US" sz="2200" b="1" dirty="0"/>
          </a:p>
          <a:p>
            <a:r>
              <a:rPr lang="en-US" sz="2200" b="1" dirty="0" smtClean="0"/>
              <a:t>We can also say that n!= n x (n-1)!</a:t>
            </a:r>
          </a:p>
          <a:p>
            <a:endParaRPr lang="en-US" sz="2200" b="1" dirty="0" smtClean="0"/>
          </a:p>
          <a:p>
            <a:r>
              <a:rPr lang="en-US" sz="2200" b="1" dirty="0"/>
              <a:t>	</a:t>
            </a:r>
            <a:r>
              <a:rPr lang="en-US" sz="2200" b="1" dirty="0" smtClean="0"/>
              <a:t> 1!=1 x 0!</a:t>
            </a:r>
          </a:p>
          <a:p>
            <a:r>
              <a:rPr lang="en-US" sz="2200" b="1" dirty="0" smtClean="0"/>
              <a:t>	2!=2 x 1!</a:t>
            </a:r>
          </a:p>
          <a:p>
            <a:r>
              <a:rPr lang="en-US" sz="2200" b="1" dirty="0" smtClean="0"/>
              <a:t>	3!=3 x 2!</a:t>
            </a:r>
          </a:p>
          <a:p>
            <a:r>
              <a:rPr lang="en-US" sz="2200" b="1" dirty="0" smtClean="0"/>
              <a:t>	-----</a:t>
            </a:r>
          </a:p>
          <a:p>
            <a:r>
              <a:rPr lang="en-US" sz="2200" b="1" dirty="0" smtClean="0"/>
              <a:t>	-----</a:t>
            </a:r>
          </a:p>
          <a:p>
            <a:endParaRPr lang="en-US" sz="2200" b="1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8F173-1F76-49D1-A95A-0875BD834233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105400" cy="365125"/>
          </a:xfrm>
        </p:spPr>
        <p:txBody>
          <a:bodyPr/>
          <a:lstStyle/>
          <a:p>
            <a:r>
              <a:rPr lang="en-US" dirty="0" smtClean="0"/>
              <a:t>Prepared by:       </a:t>
            </a:r>
            <a:r>
              <a:rPr lang="en-US" dirty="0" err="1" smtClean="0"/>
              <a:t>T.Anandhi</a:t>
            </a:r>
            <a:r>
              <a:rPr lang="en-US" dirty="0" smtClean="0"/>
              <a:t>(Guest Lecturer) </a:t>
            </a:r>
            <a:r>
              <a:rPr lang="en-US" dirty="0" err="1" smtClean="0"/>
              <a:t>dept.of</a:t>
            </a:r>
            <a:r>
              <a:rPr lang="en-US" dirty="0" smtClean="0"/>
              <a:t> </a:t>
            </a:r>
            <a:r>
              <a:rPr lang="en-US" dirty="0" err="1" smtClean="0"/>
              <a:t>Comp.Sci</a:t>
            </a:r>
            <a:r>
              <a:rPr lang="en-US" dirty="0" smtClean="0"/>
              <a:t>, PAC, </a:t>
            </a:r>
            <a:r>
              <a:rPr lang="en-US" dirty="0" err="1" smtClean="0"/>
              <a:t>Cuddalore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010245"/>
            <a:ext cx="9144000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We start with fact=0! </a:t>
            </a:r>
            <a:r>
              <a:rPr lang="en-US" sz="2200" b="1" dirty="0" err="1" smtClean="0"/>
              <a:t>i.e</a:t>
            </a:r>
            <a:r>
              <a:rPr lang="en-US" sz="2200" b="1" dirty="0" smtClean="0"/>
              <a:t> fact=1</a:t>
            </a:r>
          </a:p>
          <a:p>
            <a:r>
              <a:rPr lang="en-US" sz="2200" b="1" dirty="0" smtClean="0"/>
              <a:t>Consider ‘</a:t>
            </a:r>
            <a:r>
              <a:rPr lang="en-US" sz="2200" b="1" dirty="0" err="1" smtClean="0"/>
              <a:t>i</a:t>
            </a:r>
            <a:r>
              <a:rPr lang="en-US" sz="2200" b="1" dirty="0" smtClean="0"/>
              <a:t>’ increments for each iteration and the following general step is written inside loop.</a:t>
            </a:r>
          </a:p>
          <a:p>
            <a:endParaRPr lang="en-US" sz="2200" b="1" dirty="0" smtClean="0"/>
          </a:p>
          <a:p>
            <a:r>
              <a:rPr lang="en-US" sz="2200" b="1" dirty="0" smtClean="0"/>
              <a:t> 	fact:=fact*</a:t>
            </a:r>
            <a:r>
              <a:rPr lang="en-US" sz="2200" b="1" dirty="0" err="1" smtClean="0"/>
              <a:t>i</a:t>
            </a:r>
            <a:r>
              <a:rPr lang="en-US" sz="2200" b="1" dirty="0" smtClean="0"/>
              <a:t>;</a:t>
            </a:r>
          </a:p>
          <a:p>
            <a:endParaRPr lang="en-US" sz="2200" b="1" dirty="0" smtClean="0"/>
          </a:p>
          <a:p>
            <a:r>
              <a:rPr lang="en-US" sz="2200" b="1" dirty="0" smtClean="0"/>
              <a:t>The essential steps are</a:t>
            </a:r>
          </a:p>
          <a:p>
            <a:endParaRPr lang="en-US" sz="2200" b="1" dirty="0" smtClean="0"/>
          </a:p>
          <a:p>
            <a:r>
              <a:rPr lang="en-US" sz="2200" b="1" dirty="0"/>
              <a:t>	</a:t>
            </a:r>
            <a:r>
              <a:rPr lang="en-US" sz="2200" b="1" dirty="0" smtClean="0"/>
              <a:t>a) Treat 0! </a:t>
            </a:r>
            <a:r>
              <a:rPr lang="en-US" sz="2200" b="1" dirty="0"/>
              <a:t>a</a:t>
            </a:r>
            <a:r>
              <a:rPr lang="en-US" sz="2200" b="1" dirty="0" smtClean="0"/>
              <a:t>s special case( fact=1)</a:t>
            </a:r>
          </a:p>
          <a:p>
            <a:r>
              <a:rPr lang="en-US" sz="2200" b="1" dirty="0"/>
              <a:t>	</a:t>
            </a:r>
            <a:r>
              <a:rPr lang="en-US" sz="2200" b="1" dirty="0" smtClean="0"/>
              <a:t>b) Build fact by multiplying the previous ‘fact’ with incremented ‘I’ 	     value.</a:t>
            </a:r>
          </a:p>
          <a:p>
            <a:r>
              <a:rPr lang="en-US" sz="2200" b="1" dirty="0"/>
              <a:t>	</a:t>
            </a:r>
            <a:r>
              <a:rPr lang="en-US" sz="2200" b="1" dirty="0" smtClean="0"/>
              <a:t>c) Write out the value of n!</a:t>
            </a:r>
          </a:p>
          <a:p>
            <a:endParaRPr lang="en-US" sz="2200" b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8F173-1F76-49D1-A95A-0875BD834233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181600" cy="365125"/>
          </a:xfrm>
        </p:spPr>
        <p:txBody>
          <a:bodyPr/>
          <a:lstStyle/>
          <a:p>
            <a:r>
              <a:rPr lang="en-US" dirty="0" smtClean="0"/>
              <a:t>Prepared by:       </a:t>
            </a:r>
            <a:r>
              <a:rPr lang="en-US" dirty="0" err="1" smtClean="0"/>
              <a:t>T.Anandhi</a:t>
            </a:r>
            <a:r>
              <a:rPr lang="en-US" dirty="0" smtClean="0"/>
              <a:t>(Guest Lecturer) </a:t>
            </a:r>
            <a:r>
              <a:rPr lang="en-US" dirty="0" err="1" smtClean="0"/>
              <a:t>dept.of</a:t>
            </a:r>
            <a:r>
              <a:rPr lang="en-US" dirty="0" smtClean="0"/>
              <a:t> </a:t>
            </a:r>
            <a:r>
              <a:rPr lang="en-US" dirty="0" err="1" smtClean="0"/>
              <a:t>Comp.Sci</a:t>
            </a:r>
            <a:r>
              <a:rPr lang="en-US" dirty="0" smtClean="0"/>
              <a:t>, PAC, </a:t>
            </a:r>
            <a:r>
              <a:rPr lang="en-US" dirty="0" err="1" smtClean="0"/>
              <a:t>Cuddalore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010245"/>
            <a:ext cx="91440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Algorithm Description:</a:t>
            </a:r>
          </a:p>
          <a:p>
            <a:endParaRPr lang="en-US" sz="2800" b="1" dirty="0"/>
          </a:p>
          <a:p>
            <a:r>
              <a:rPr lang="en-US" sz="2800" b="1" dirty="0" smtClean="0"/>
              <a:t>Step1:  Establish n, for which factorial is to be calculated.</a:t>
            </a:r>
          </a:p>
          <a:p>
            <a:r>
              <a:rPr lang="en-US" sz="2800" b="1" dirty="0" smtClean="0"/>
              <a:t>Step2:  Set fact:=0! And set  the counter variable </a:t>
            </a:r>
            <a:r>
              <a:rPr lang="en-US" sz="2800" b="1" dirty="0" err="1" smtClean="0"/>
              <a:t>i</a:t>
            </a:r>
            <a:r>
              <a:rPr lang="en-US" sz="2800" b="1" dirty="0" smtClean="0"/>
              <a:t>:=1 .</a:t>
            </a:r>
          </a:p>
          <a:p>
            <a:r>
              <a:rPr lang="en-US" sz="2800" b="1" dirty="0" smtClean="0"/>
              <a:t>Step3:  While </a:t>
            </a:r>
            <a:r>
              <a:rPr lang="en-US" sz="2800" b="1" dirty="0" err="1" smtClean="0"/>
              <a:t>i</a:t>
            </a:r>
            <a:r>
              <a:rPr lang="en-US" sz="2800" b="1" dirty="0" smtClean="0"/>
              <a:t> is lesser than or equal to n repeat the 	  	  following</a:t>
            </a:r>
          </a:p>
          <a:p>
            <a:r>
              <a:rPr lang="en-US" sz="2800" b="1" dirty="0"/>
              <a:t>	</a:t>
            </a:r>
            <a:r>
              <a:rPr lang="en-US" sz="2800" b="1" dirty="0" smtClean="0"/>
              <a:t>       a) increment </a:t>
            </a:r>
            <a:r>
              <a:rPr lang="en-US" sz="2800" b="1" dirty="0" err="1" smtClean="0"/>
              <a:t>i</a:t>
            </a:r>
            <a:r>
              <a:rPr lang="en-US" sz="2800" b="1" dirty="0" smtClean="0"/>
              <a:t> by 1.</a:t>
            </a:r>
          </a:p>
          <a:p>
            <a:r>
              <a:rPr lang="en-US" sz="2800" b="1" dirty="0"/>
              <a:t>	</a:t>
            </a:r>
            <a:r>
              <a:rPr lang="en-US" sz="2800" b="1" dirty="0" smtClean="0"/>
              <a:t>       b) Compute </a:t>
            </a:r>
            <a:r>
              <a:rPr lang="en-US" sz="2800" b="1" dirty="0" err="1" smtClean="0"/>
              <a:t>i</a:t>
            </a:r>
            <a:r>
              <a:rPr lang="en-US" sz="2800" b="1" baseline="30000" dirty="0" err="1" smtClean="0"/>
              <a:t>th</a:t>
            </a:r>
            <a:r>
              <a:rPr lang="en-US" sz="2800" b="1" dirty="0" smtClean="0"/>
              <a:t> factorial by  multiplying old fact 			value with </a:t>
            </a:r>
            <a:r>
              <a:rPr lang="en-US" sz="2800" b="1" dirty="0" err="1" smtClean="0"/>
              <a:t>i</a:t>
            </a:r>
            <a:r>
              <a:rPr lang="en-US" sz="2800" b="1" dirty="0" smtClean="0"/>
              <a:t> value.</a:t>
            </a:r>
          </a:p>
          <a:p>
            <a:r>
              <a:rPr lang="en-US" sz="2800" b="1" dirty="0" smtClean="0"/>
              <a:t>Step4:Return the result n!</a:t>
            </a:r>
          </a:p>
          <a:p>
            <a:endParaRPr lang="en-US" sz="2200" b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8F173-1F76-49D1-A95A-0875BD834233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181600" cy="365125"/>
          </a:xfrm>
        </p:spPr>
        <p:txBody>
          <a:bodyPr/>
          <a:lstStyle/>
          <a:p>
            <a:r>
              <a:rPr lang="en-US" dirty="0" smtClean="0"/>
              <a:t>Prepared by:       </a:t>
            </a:r>
            <a:r>
              <a:rPr lang="en-US" dirty="0" err="1" smtClean="0"/>
              <a:t>T.Anandhi</a:t>
            </a:r>
            <a:r>
              <a:rPr lang="en-US" dirty="0" smtClean="0"/>
              <a:t>(Guest Lecturer) </a:t>
            </a:r>
            <a:r>
              <a:rPr lang="en-US" dirty="0" err="1" smtClean="0"/>
              <a:t>dept.of</a:t>
            </a:r>
            <a:r>
              <a:rPr lang="en-US" dirty="0" smtClean="0"/>
              <a:t> </a:t>
            </a:r>
            <a:r>
              <a:rPr lang="en-US" dirty="0" err="1" smtClean="0"/>
              <a:t>Comp.Sci</a:t>
            </a:r>
            <a:r>
              <a:rPr lang="en-US" dirty="0" smtClean="0"/>
              <a:t>, PAC, </a:t>
            </a:r>
            <a:r>
              <a:rPr lang="en-US" dirty="0" err="1" smtClean="0"/>
              <a:t>Cuddalore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0"/>
            <a:ext cx="8610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Problem5: </a:t>
            </a:r>
            <a:r>
              <a:rPr lang="en-US" sz="2400" b="1" dirty="0" smtClean="0"/>
              <a:t>Design an algorithm to evaluate sin(x) as defined by the infinite series   sin(x)=</a:t>
            </a:r>
            <a:r>
              <a:rPr lang="en-US" sz="3200" b="1" u="sng" dirty="0" smtClean="0"/>
              <a:t>x</a:t>
            </a:r>
            <a:r>
              <a:rPr lang="en-US" sz="3200" b="1" dirty="0" smtClean="0"/>
              <a:t>-  </a:t>
            </a:r>
            <a:r>
              <a:rPr lang="en-US" sz="3200" b="1" u="sng" dirty="0" smtClean="0"/>
              <a:t>x</a:t>
            </a:r>
            <a:r>
              <a:rPr lang="en-US" sz="3200" b="1" u="sng" baseline="30000" dirty="0" smtClean="0"/>
              <a:t>3</a:t>
            </a:r>
            <a:r>
              <a:rPr lang="en-US" sz="3200" b="1" dirty="0" smtClean="0"/>
              <a:t>+ </a:t>
            </a:r>
            <a:r>
              <a:rPr lang="en-US" sz="3200" b="1" u="sng" dirty="0" smtClean="0"/>
              <a:t>x</a:t>
            </a:r>
            <a:r>
              <a:rPr lang="en-US" sz="3200" b="1" u="sng" baseline="30000" dirty="0" smtClean="0"/>
              <a:t>5</a:t>
            </a:r>
            <a:r>
              <a:rPr lang="en-US" sz="3200" b="1" dirty="0" smtClean="0"/>
              <a:t>-  </a:t>
            </a:r>
            <a:r>
              <a:rPr lang="en-US" sz="3200" b="1" u="sng" dirty="0" smtClean="0"/>
              <a:t>x</a:t>
            </a:r>
            <a:r>
              <a:rPr lang="en-US" sz="3200" b="1" u="sng" baseline="30000" dirty="0" smtClean="0"/>
              <a:t>7</a:t>
            </a:r>
            <a:r>
              <a:rPr lang="en-US" sz="3200" b="1" dirty="0" smtClean="0"/>
              <a:t>…..</a:t>
            </a:r>
          </a:p>
          <a:p>
            <a:r>
              <a:rPr lang="en-US" sz="3200" b="1" dirty="0"/>
              <a:t>	</a:t>
            </a:r>
            <a:r>
              <a:rPr lang="en-US" sz="3200" b="1" dirty="0" smtClean="0"/>
              <a:t>		      </a:t>
            </a:r>
            <a:r>
              <a:rPr lang="en-US" sz="2400" b="1" dirty="0" smtClean="0"/>
              <a:t>1!   3!     5!      7!</a:t>
            </a:r>
            <a:endParaRPr 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0" y="1524000"/>
            <a:ext cx="7162800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u="sng" dirty="0" smtClean="0"/>
              <a:t>Algorithm Development:</a:t>
            </a:r>
          </a:p>
          <a:p>
            <a:endParaRPr lang="en-US" sz="2200" b="1" u="sng" dirty="0" smtClean="0"/>
          </a:p>
          <a:p>
            <a:r>
              <a:rPr lang="en-US" sz="2200" b="1" dirty="0"/>
              <a:t> </a:t>
            </a:r>
            <a:r>
              <a:rPr lang="en-US" sz="2200" b="1" dirty="0" smtClean="0"/>
              <a:t>Let us  examine overlap of some specific terms</a:t>
            </a:r>
          </a:p>
          <a:p>
            <a:endParaRPr lang="en-US" sz="2200" b="1" dirty="0" smtClean="0"/>
          </a:p>
          <a:p>
            <a:r>
              <a:rPr lang="en-US" sz="2200" b="1" dirty="0"/>
              <a:t>	</a:t>
            </a:r>
            <a:r>
              <a:rPr lang="en-US" sz="2400" b="1" u="sng" dirty="0" smtClean="0"/>
              <a:t> x</a:t>
            </a:r>
            <a:r>
              <a:rPr lang="en-US" sz="2400" b="1" baseline="30000" dirty="0" smtClean="0"/>
              <a:t>3 </a:t>
            </a:r>
            <a:r>
              <a:rPr lang="en-US" sz="2400" b="1" dirty="0" smtClean="0"/>
              <a:t>   = </a:t>
            </a:r>
            <a:r>
              <a:rPr lang="en-US" sz="2400" b="1" u="sng" dirty="0" smtClean="0"/>
              <a:t>X </a:t>
            </a:r>
            <a:r>
              <a:rPr lang="en-US" sz="2400" b="1" u="sng" dirty="0"/>
              <a:t>*</a:t>
            </a:r>
            <a:r>
              <a:rPr lang="en-US" sz="2400" b="1" u="sng" dirty="0" smtClean="0"/>
              <a:t> X </a:t>
            </a:r>
            <a:r>
              <a:rPr lang="en-US" sz="2400" b="1" u="sng" dirty="0"/>
              <a:t>*</a:t>
            </a:r>
            <a:r>
              <a:rPr lang="en-US" sz="2400" b="1" u="sng" dirty="0" smtClean="0"/>
              <a:t> X </a:t>
            </a:r>
            <a:r>
              <a:rPr lang="en-US" sz="2400" b="1" dirty="0" smtClean="0"/>
              <a:t>=    </a:t>
            </a:r>
            <a:r>
              <a:rPr lang="en-US" sz="2400" b="1" u="sng" dirty="0" smtClean="0"/>
              <a:t>   X</a:t>
            </a:r>
            <a:r>
              <a:rPr lang="en-US" sz="2400" b="1" u="sng" baseline="30000" dirty="0" smtClean="0"/>
              <a:t>2</a:t>
            </a:r>
            <a:r>
              <a:rPr lang="en-US" sz="2400" b="1" u="sng" dirty="0" smtClean="0"/>
              <a:t>        </a:t>
            </a:r>
            <a:r>
              <a:rPr lang="en-US" sz="2400" b="1" dirty="0" smtClean="0"/>
              <a:t>*    </a:t>
            </a:r>
            <a:r>
              <a:rPr lang="en-US" sz="2400" b="1" u="sng" dirty="0" smtClean="0"/>
              <a:t> X</a:t>
            </a:r>
          </a:p>
          <a:p>
            <a:r>
              <a:rPr lang="en-US" sz="2400" b="1" dirty="0"/>
              <a:t>	</a:t>
            </a:r>
            <a:r>
              <a:rPr lang="en-US" sz="2400" b="1" dirty="0" smtClean="0"/>
              <a:t>3!         3 *2 *1            3 * 2          1!</a:t>
            </a:r>
          </a:p>
          <a:p>
            <a:r>
              <a:rPr lang="en-US" sz="2400" b="1" dirty="0"/>
              <a:t>	</a:t>
            </a:r>
            <a:endParaRPr lang="en-US" sz="2400" b="1" dirty="0" smtClean="0"/>
          </a:p>
          <a:p>
            <a:r>
              <a:rPr lang="en-US" sz="2400" b="1" dirty="0"/>
              <a:t>	</a:t>
            </a:r>
            <a:r>
              <a:rPr lang="en-US" sz="2400" b="1" u="sng" dirty="0" smtClean="0"/>
              <a:t> x</a:t>
            </a:r>
            <a:r>
              <a:rPr lang="en-US" sz="2400" b="1" baseline="30000" dirty="0" smtClean="0"/>
              <a:t>5 </a:t>
            </a:r>
            <a:r>
              <a:rPr lang="en-US" sz="2400" b="1" dirty="0" smtClean="0"/>
              <a:t>   = </a:t>
            </a:r>
            <a:r>
              <a:rPr lang="en-US" sz="2400" b="1" u="sng" dirty="0" smtClean="0"/>
              <a:t>X * X * X  *X *X  </a:t>
            </a:r>
            <a:r>
              <a:rPr lang="en-US" sz="2400" b="1" dirty="0" smtClean="0"/>
              <a:t>      = </a:t>
            </a:r>
            <a:r>
              <a:rPr lang="en-US" sz="2400" b="1" u="sng" dirty="0" smtClean="0"/>
              <a:t>  X</a:t>
            </a:r>
            <a:r>
              <a:rPr lang="en-US" sz="2400" b="1" u="sng" baseline="30000" dirty="0" smtClean="0"/>
              <a:t>2</a:t>
            </a:r>
            <a:r>
              <a:rPr lang="en-US" sz="2400" b="1" u="sng" dirty="0" smtClean="0"/>
              <a:t>    </a:t>
            </a:r>
            <a:r>
              <a:rPr lang="en-US" sz="2400" b="1" dirty="0" smtClean="0"/>
              <a:t>    *    </a:t>
            </a:r>
            <a:r>
              <a:rPr lang="en-US" sz="2400" b="1" u="sng" dirty="0" smtClean="0"/>
              <a:t> X</a:t>
            </a:r>
            <a:r>
              <a:rPr lang="en-US" sz="2400" b="1" u="sng" baseline="30000" dirty="0" smtClean="0"/>
              <a:t>3</a:t>
            </a:r>
          </a:p>
          <a:p>
            <a:r>
              <a:rPr lang="en-US" sz="2400" b="1" dirty="0" smtClean="0"/>
              <a:t>	5!        5 * 4 * 3 *2 *1              5 *4            3!</a:t>
            </a:r>
          </a:p>
          <a:p>
            <a:endParaRPr lang="en-US" sz="2400" b="1" dirty="0"/>
          </a:p>
          <a:p>
            <a:r>
              <a:rPr lang="en-US" sz="2400" b="1" dirty="0" smtClean="0"/>
              <a:t>	</a:t>
            </a:r>
            <a:r>
              <a:rPr lang="en-US" sz="2400" b="1" u="sng" dirty="0" smtClean="0"/>
              <a:t> x</a:t>
            </a:r>
            <a:r>
              <a:rPr lang="en-US" sz="2400" b="1" baseline="30000" dirty="0" smtClean="0"/>
              <a:t>7 </a:t>
            </a:r>
            <a:r>
              <a:rPr lang="en-US" sz="2400" b="1" dirty="0" smtClean="0"/>
              <a:t>   = </a:t>
            </a:r>
            <a:r>
              <a:rPr lang="en-US" sz="2400" b="1" u="sng" dirty="0" smtClean="0"/>
              <a:t>X * X * X *X*X*X*X </a:t>
            </a:r>
            <a:r>
              <a:rPr lang="en-US" sz="2400" b="1" dirty="0" smtClean="0"/>
              <a:t>      = </a:t>
            </a:r>
            <a:r>
              <a:rPr lang="en-US" sz="2400" b="1" u="sng" dirty="0" smtClean="0"/>
              <a:t>   X</a:t>
            </a:r>
            <a:r>
              <a:rPr lang="en-US" sz="2400" b="1" u="sng" baseline="30000" dirty="0" smtClean="0"/>
              <a:t>2</a:t>
            </a:r>
            <a:r>
              <a:rPr lang="en-US" sz="2400" b="1" u="sng" dirty="0" smtClean="0"/>
              <a:t>   </a:t>
            </a:r>
            <a:r>
              <a:rPr lang="en-US" sz="2400" b="1" dirty="0" smtClean="0"/>
              <a:t>     *    </a:t>
            </a:r>
            <a:r>
              <a:rPr lang="en-US" sz="2400" b="1" u="sng" dirty="0" smtClean="0"/>
              <a:t> X</a:t>
            </a:r>
            <a:r>
              <a:rPr lang="en-US" sz="2400" b="1" u="sng" baseline="30000" dirty="0" smtClean="0"/>
              <a:t>5</a:t>
            </a:r>
          </a:p>
          <a:p>
            <a:r>
              <a:rPr lang="en-US" sz="2400" b="1" dirty="0" smtClean="0"/>
              <a:t>	7!        7*6*5*4*3 *2 *1                7 * 6            5!</a:t>
            </a:r>
          </a:p>
          <a:p>
            <a:r>
              <a:rPr lang="en-US" sz="2400" b="1" dirty="0" smtClean="0">
                <a:solidFill>
                  <a:srgbClr val="0070C0"/>
                </a:solidFill>
              </a:rPr>
              <a:t>The general term X</a:t>
            </a:r>
            <a:r>
              <a:rPr lang="en-US" sz="2400" b="1" baseline="30000" dirty="0" smtClean="0">
                <a:solidFill>
                  <a:srgbClr val="0070C0"/>
                </a:solidFill>
              </a:rPr>
              <a:t>2</a:t>
            </a:r>
            <a:r>
              <a:rPr lang="en-US" sz="2400" b="1" dirty="0" smtClean="0">
                <a:solidFill>
                  <a:srgbClr val="0070C0"/>
                </a:solidFill>
              </a:rPr>
              <a:t>/ </a:t>
            </a:r>
            <a:r>
              <a:rPr lang="en-US" sz="2400" b="1" dirty="0" err="1" smtClean="0">
                <a:solidFill>
                  <a:srgbClr val="0070C0"/>
                </a:solidFill>
              </a:rPr>
              <a:t>i</a:t>
            </a:r>
            <a:r>
              <a:rPr lang="en-US" sz="2400" b="1" dirty="0" smtClean="0">
                <a:solidFill>
                  <a:srgbClr val="0070C0"/>
                </a:solidFill>
              </a:rPr>
              <a:t> * (i-1) is also seen</a:t>
            </a:r>
            <a:endParaRPr lang="en-US" sz="2400" b="1" dirty="0" smtClean="0"/>
          </a:p>
          <a:p>
            <a:endParaRPr lang="en-US" sz="2400" b="1" dirty="0"/>
          </a:p>
          <a:p>
            <a:r>
              <a:rPr lang="en-US" sz="2400" b="1" dirty="0" smtClean="0"/>
              <a:t>			</a:t>
            </a:r>
            <a:endParaRPr lang="en-US" sz="2200" b="1" dirty="0" smtClean="0"/>
          </a:p>
          <a:p>
            <a:r>
              <a:rPr lang="en-US" sz="2200" b="1" dirty="0"/>
              <a:t>	</a:t>
            </a:r>
            <a:endParaRPr lang="en-US" sz="2200" b="1" dirty="0" smtClean="0"/>
          </a:p>
          <a:p>
            <a:r>
              <a:rPr lang="en-US" sz="2200" b="1" dirty="0"/>
              <a:t>	</a:t>
            </a:r>
            <a:endParaRPr lang="en-US" sz="2200" b="1" dirty="0" smtClean="0"/>
          </a:p>
          <a:p>
            <a:endParaRPr lang="en-US" sz="2200" b="1" dirty="0"/>
          </a:p>
        </p:txBody>
      </p:sp>
      <p:cxnSp>
        <p:nvCxnSpPr>
          <p:cNvPr id="6" name="Curved Connector 5"/>
          <p:cNvCxnSpPr/>
          <p:nvPr/>
        </p:nvCxnSpPr>
        <p:spPr>
          <a:xfrm rot="10800000">
            <a:off x="1219200" y="3581400"/>
            <a:ext cx="4724400" cy="914400"/>
          </a:xfrm>
          <a:prstGeom prst="curvedConnector3">
            <a:avLst>
              <a:gd name="adj1" fmla="val 3846"/>
            </a:avLst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urved Connector 7"/>
          <p:cNvCxnSpPr/>
          <p:nvPr/>
        </p:nvCxnSpPr>
        <p:spPr>
          <a:xfrm rot="10800000">
            <a:off x="1219200" y="4572000"/>
            <a:ext cx="5105400" cy="609600"/>
          </a:xfrm>
          <a:prstGeom prst="curvedConnector3">
            <a:avLst>
              <a:gd name="adj1" fmla="val 18037"/>
            </a:avLst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8F173-1F76-49D1-A95A-0875BD834233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181600" cy="365125"/>
          </a:xfrm>
        </p:spPr>
        <p:txBody>
          <a:bodyPr/>
          <a:lstStyle/>
          <a:p>
            <a:r>
              <a:rPr lang="en-US" dirty="0" smtClean="0"/>
              <a:t>Prepared by:       </a:t>
            </a:r>
            <a:r>
              <a:rPr lang="en-US" dirty="0" err="1" smtClean="0"/>
              <a:t>T.Anandhi</a:t>
            </a:r>
            <a:r>
              <a:rPr lang="en-US" dirty="0" smtClean="0"/>
              <a:t>(Guest Lecturer) </a:t>
            </a:r>
            <a:r>
              <a:rPr lang="en-US" dirty="0" err="1" smtClean="0"/>
              <a:t>dept.of</a:t>
            </a:r>
            <a:r>
              <a:rPr lang="en-US" dirty="0" smtClean="0"/>
              <a:t> </a:t>
            </a:r>
            <a:r>
              <a:rPr lang="en-US" dirty="0" err="1" smtClean="0"/>
              <a:t>Comp.Sci</a:t>
            </a:r>
            <a:r>
              <a:rPr lang="en-US" dirty="0" smtClean="0"/>
              <a:t>, PAC, </a:t>
            </a:r>
            <a:r>
              <a:rPr lang="en-US" dirty="0" err="1" smtClean="0"/>
              <a:t>Cuddalore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333137"/>
            <a:ext cx="73152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Essential Steps:</a:t>
            </a:r>
          </a:p>
          <a:p>
            <a:endParaRPr lang="en-US" sz="2200" b="1" u="sng" dirty="0"/>
          </a:p>
          <a:p>
            <a:r>
              <a:rPr lang="en-US" sz="2400" b="1" dirty="0" smtClean="0"/>
              <a:t>a)Current </a:t>
            </a:r>
            <a:r>
              <a:rPr lang="en-US" sz="2400" b="1" dirty="0" err="1" smtClean="0"/>
              <a:t>i</a:t>
            </a:r>
            <a:r>
              <a:rPr lang="en-US" sz="2400" b="1" baseline="30000" dirty="0" err="1" smtClean="0"/>
              <a:t>th</a:t>
            </a:r>
            <a:r>
              <a:rPr lang="en-US" sz="2400" b="1" dirty="0" smtClean="0"/>
              <a:t> term:=X</a:t>
            </a:r>
            <a:r>
              <a:rPr lang="en-US" sz="2400" b="1" baseline="30000" dirty="0" smtClean="0"/>
              <a:t>2</a:t>
            </a:r>
            <a:r>
              <a:rPr lang="en-US" sz="2400" b="1" dirty="0" smtClean="0"/>
              <a:t>/</a:t>
            </a:r>
            <a:r>
              <a:rPr lang="en-US" sz="2400" b="1" dirty="0" err="1" smtClean="0"/>
              <a:t>i</a:t>
            </a:r>
            <a:r>
              <a:rPr lang="en-US" sz="2400" b="1" dirty="0" smtClean="0"/>
              <a:t> * (i-1) * previous term;</a:t>
            </a:r>
          </a:p>
          <a:p>
            <a:endParaRPr lang="en-US" sz="2400" b="1" u="sng" dirty="0"/>
          </a:p>
          <a:p>
            <a:r>
              <a:rPr lang="en-US" sz="2400" b="1" dirty="0" smtClean="0"/>
              <a:t>b)To get   alternative –</a:t>
            </a:r>
            <a:r>
              <a:rPr lang="en-US" sz="2400" b="1" dirty="0" err="1" smtClean="0"/>
              <a:t>ve</a:t>
            </a:r>
            <a:r>
              <a:rPr lang="en-US" sz="2400" b="1" dirty="0" smtClean="0"/>
              <a:t> and +</a:t>
            </a:r>
            <a:r>
              <a:rPr lang="en-US" sz="2400" b="1" dirty="0" err="1" smtClean="0"/>
              <a:t>ve</a:t>
            </a:r>
            <a:r>
              <a:rPr lang="en-US" sz="2400" b="1" dirty="0" smtClean="0"/>
              <a:t> sign we use</a:t>
            </a:r>
          </a:p>
          <a:p>
            <a:r>
              <a:rPr lang="en-US" sz="2400" b="1" dirty="0"/>
              <a:t> </a:t>
            </a:r>
            <a:r>
              <a:rPr lang="en-US" sz="2400" b="1" dirty="0" smtClean="0"/>
              <a:t>          term:= -term;</a:t>
            </a:r>
          </a:p>
          <a:p>
            <a:r>
              <a:rPr lang="en-US" sz="2400" b="1" dirty="0" smtClean="0"/>
              <a:t>c)Increment </a:t>
            </a:r>
            <a:r>
              <a:rPr lang="en-US" sz="2400" b="1" dirty="0" err="1" smtClean="0"/>
              <a:t>i</a:t>
            </a:r>
            <a:r>
              <a:rPr lang="en-US" sz="2400" b="1" dirty="0" smtClean="0"/>
              <a:t> by 2</a:t>
            </a:r>
          </a:p>
          <a:p>
            <a:r>
              <a:rPr lang="en-US" sz="2400" b="1" dirty="0" smtClean="0"/>
              <a:t>d)Sum up term derived in each iteration.</a:t>
            </a:r>
          </a:p>
          <a:p>
            <a:endParaRPr lang="en-US" sz="2400" b="1" dirty="0"/>
          </a:p>
          <a:p>
            <a:endParaRPr lang="en-US" sz="2400" b="1" dirty="0" smtClean="0"/>
          </a:p>
          <a:p>
            <a:r>
              <a:rPr lang="en-US" sz="2400" b="1" dirty="0"/>
              <a:t>	</a:t>
            </a:r>
            <a:r>
              <a:rPr lang="en-US" sz="2400" b="1" dirty="0" err="1" smtClean="0"/>
              <a:t>i</a:t>
            </a:r>
            <a:r>
              <a:rPr lang="en-US" sz="2400" b="1" dirty="0" smtClean="0"/>
              <a:t>:=i+2;</a:t>
            </a:r>
          </a:p>
          <a:p>
            <a:r>
              <a:rPr lang="en-US" sz="2400" b="1" dirty="0"/>
              <a:t>	</a:t>
            </a:r>
            <a:r>
              <a:rPr lang="en-US" sz="2400" b="1" dirty="0" smtClean="0"/>
              <a:t>term=-term*x*x/(</a:t>
            </a:r>
            <a:r>
              <a:rPr lang="en-US" sz="2400" b="1" dirty="0" err="1" smtClean="0"/>
              <a:t>i</a:t>
            </a:r>
            <a:r>
              <a:rPr lang="en-US" sz="2400" b="1" dirty="0" smtClean="0"/>
              <a:t>*(i-1));</a:t>
            </a:r>
          </a:p>
          <a:p>
            <a:r>
              <a:rPr lang="en-US" sz="2400" b="1" dirty="0"/>
              <a:t>	</a:t>
            </a:r>
            <a:r>
              <a:rPr lang="en-US" sz="2400" b="1" dirty="0" err="1" smtClean="0"/>
              <a:t>tsin</a:t>
            </a:r>
            <a:r>
              <a:rPr lang="en-US" sz="2400" b="1" dirty="0" smtClean="0"/>
              <a:t>=</a:t>
            </a:r>
            <a:r>
              <a:rPr lang="en-US" sz="2400" b="1" dirty="0" err="1" smtClean="0"/>
              <a:t>tsin_term</a:t>
            </a:r>
            <a:r>
              <a:rPr lang="en-US" sz="2400" b="1" dirty="0" smtClean="0"/>
              <a:t>; </a:t>
            </a:r>
          </a:p>
          <a:p>
            <a:endParaRPr lang="en-US" sz="2400" b="1" dirty="0" smtClean="0"/>
          </a:p>
          <a:p>
            <a:endParaRPr lang="en-US" sz="2200" b="1" u="sng" dirty="0" smtClean="0"/>
          </a:p>
          <a:p>
            <a:r>
              <a:rPr lang="en-US" sz="2200" b="1" dirty="0"/>
              <a:t>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8F173-1F76-49D1-A95A-0875BD834233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181600" cy="365125"/>
          </a:xfrm>
        </p:spPr>
        <p:txBody>
          <a:bodyPr/>
          <a:lstStyle/>
          <a:p>
            <a:r>
              <a:rPr lang="en-US" dirty="0" smtClean="0"/>
              <a:t>Prepared by:       </a:t>
            </a:r>
            <a:r>
              <a:rPr lang="en-US" dirty="0" err="1" smtClean="0"/>
              <a:t>T.Anandhi</a:t>
            </a:r>
            <a:r>
              <a:rPr lang="en-US" dirty="0" smtClean="0"/>
              <a:t>(Guest Lecturer) </a:t>
            </a:r>
            <a:r>
              <a:rPr lang="en-US" dirty="0" err="1" smtClean="0"/>
              <a:t>dept.of</a:t>
            </a:r>
            <a:r>
              <a:rPr lang="en-US" dirty="0" smtClean="0"/>
              <a:t> </a:t>
            </a:r>
            <a:r>
              <a:rPr lang="en-US" dirty="0" err="1" smtClean="0"/>
              <a:t>Comp.Sci</a:t>
            </a:r>
            <a:r>
              <a:rPr lang="en-US" dirty="0" smtClean="0"/>
              <a:t>, PAC, </a:t>
            </a:r>
            <a:r>
              <a:rPr lang="en-US" dirty="0" err="1" smtClean="0"/>
              <a:t>Cuddalore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333137"/>
            <a:ext cx="83058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Algorithm Description</a:t>
            </a:r>
          </a:p>
          <a:p>
            <a:endParaRPr lang="en-US" sz="2800" b="1" u="sng" dirty="0"/>
          </a:p>
          <a:p>
            <a:r>
              <a:rPr lang="en-US" sz="2800" b="1" dirty="0" smtClean="0"/>
              <a:t>Step1:  Set up initial conditions of first term that can not be computed iteratively.</a:t>
            </a:r>
          </a:p>
          <a:p>
            <a:endParaRPr lang="en-US" sz="2800" b="1" dirty="0" smtClean="0"/>
          </a:p>
          <a:p>
            <a:r>
              <a:rPr lang="en-US" sz="2800" b="1" dirty="0" smtClean="0"/>
              <a:t>Step2:  While the absolute value of current term is greater than the absolute error do</a:t>
            </a:r>
          </a:p>
          <a:p>
            <a:r>
              <a:rPr lang="en-US" sz="2800" b="1" dirty="0"/>
              <a:t>	</a:t>
            </a:r>
            <a:r>
              <a:rPr lang="en-US" sz="2800" b="1" dirty="0" smtClean="0"/>
              <a:t>a)Identify the current </a:t>
            </a:r>
            <a:r>
              <a:rPr lang="en-US" sz="2800" b="1" dirty="0" err="1" smtClean="0"/>
              <a:t>ith</a:t>
            </a:r>
            <a:r>
              <a:rPr lang="en-US" sz="2800" b="1" dirty="0" smtClean="0"/>
              <a:t> term.</a:t>
            </a:r>
          </a:p>
          <a:p>
            <a:r>
              <a:rPr lang="en-US" sz="2800" b="1" dirty="0"/>
              <a:t>	</a:t>
            </a:r>
            <a:r>
              <a:rPr lang="en-US" sz="2800" b="1" dirty="0" smtClean="0"/>
              <a:t>b)Generate current term from the predecessor.</a:t>
            </a:r>
          </a:p>
          <a:p>
            <a:r>
              <a:rPr lang="en-US" sz="2800" b="1" dirty="0"/>
              <a:t>	</a:t>
            </a:r>
            <a:r>
              <a:rPr lang="en-US" sz="2800" b="1" dirty="0" smtClean="0"/>
              <a:t>c)Add current term with the appropriate sign to 	   the accumulated sum for the sin function.</a:t>
            </a:r>
          </a:p>
          <a:p>
            <a:endParaRPr lang="en-US" sz="2800" b="1" dirty="0" smtClean="0"/>
          </a:p>
          <a:p>
            <a:r>
              <a:rPr lang="en-US" sz="2800" b="1" dirty="0" smtClean="0"/>
              <a:t>Step3:  Return the result to print. </a:t>
            </a:r>
          </a:p>
          <a:p>
            <a:endParaRPr lang="en-US" sz="2200" b="1" u="sng" dirty="0" smtClean="0"/>
          </a:p>
          <a:p>
            <a:r>
              <a:rPr lang="en-US" sz="2200" b="1" dirty="0"/>
              <a:t>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8F173-1F76-49D1-A95A-0875BD834233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257800" cy="365125"/>
          </a:xfrm>
        </p:spPr>
        <p:txBody>
          <a:bodyPr/>
          <a:lstStyle/>
          <a:p>
            <a:r>
              <a:rPr lang="en-US" dirty="0" smtClean="0"/>
              <a:t>Prepared by:       </a:t>
            </a:r>
            <a:r>
              <a:rPr lang="en-US" dirty="0" err="1" smtClean="0"/>
              <a:t>T.Anandhi</a:t>
            </a:r>
            <a:r>
              <a:rPr lang="en-US" dirty="0" smtClean="0"/>
              <a:t>(Guest Lecturer) </a:t>
            </a:r>
            <a:r>
              <a:rPr lang="en-US" dirty="0" err="1" smtClean="0"/>
              <a:t>dept.of</a:t>
            </a:r>
            <a:r>
              <a:rPr lang="en-US" dirty="0" smtClean="0"/>
              <a:t> </a:t>
            </a:r>
            <a:r>
              <a:rPr lang="en-US" dirty="0" err="1" smtClean="0"/>
              <a:t>Comp.Sci</a:t>
            </a:r>
            <a:r>
              <a:rPr lang="en-US" dirty="0" smtClean="0"/>
              <a:t>, PAC, </a:t>
            </a:r>
            <a:r>
              <a:rPr lang="en-US" dirty="0" err="1" smtClean="0"/>
              <a:t>Cuddalore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0"/>
            <a:ext cx="876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Problem6: </a:t>
            </a:r>
            <a:r>
              <a:rPr lang="en-US" sz="2400" b="1" dirty="0" smtClean="0"/>
              <a:t>To generate and print first n terms of </a:t>
            </a:r>
            <a:r>
              <a:rPr lang="en-US" sz="2400" b="1" dirty="0" err="1" smtClean="0"/>
              <a:t>fibonacci</a:t>
            </a:r>
            <a:r>
              <a:rPr lang="en-US" sz="2400" b="1" dirty="0" smtClean="0"/>
              <a:t> series</a:t>
            </a:r>
            <a:endParaRPr 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371600"/>
            <a:ext cx="8915400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u="sng" dirty="0" smtClean="0"/>
              <a:t>Algorithm Development:</a:t>
            </a:r>
            <a:r>
              <a:rPr lang="en-US" sz="2200" b="1" dirty="0" smtClean="0"/>
              <a:t>           Consider the series     0,1,1,2,3,5,8,13……</a:t>
            </a:r>
          </a:p>
          <a:p>
            <a:endParaRPr lang="en-US" sz="2200" b="1" u="sng" dirty="0" smtClean="0"/>
          </a:p>
          <a:p>
            <a:r>
              <a:rPr lang="en-US" sz="2200" b="1" dirty="0" smtClean="0"/>
              <a:t>New  term=preceding term + term before preceding term</a:t>
            </a:r>
          </a:p>
          <a:p>
            <a:endParaRPr lang="en-US" sz="2200" b="1" dirty="0" smtClean="0"/>
          </a:p>
          <a:p>
            <a:r>
              <a:rPr lang="en-US" sz="2200" b="1" dirty="0" smtClean="0"/>
              <a:t>     (c)	      =    	    (b)			(a)</a:t>
            </a:r>
          </a:p>
          <a:p>
            <a:endParaRPr lang="en-US" sz="2200" b="1" dirty="0" smtClean="0"/>
          </a:p>
          <a:p>
            <a:r>
              <a:rPr lang="en-US" sz="2200" b="1" dirty="0" smtClean="0"/>
              <a:t>Start with: 	a=0 (first number of </a:t>
            </a:r>
            <a:r>
              <a:rPr lang="en-US" sz="2200" b="1" dirty="0" err="1" smtClean="0"/>
              <a:t>fibonacci</a:t>
            </a:r>
            <a:r>
              <a:rPr lang="en-US" sz="2200" b="1" dirty="0" smtClean="0"/>
              <a:t> series)</a:t>
            </a:r>
          </a:p>
          <a:p>
            <a:r>
              <a:rPr lang="en-US" sz="2200" b="1" dirty="0" smtClean="0"/>
              <a:t>		b=1 (second number of </a:t>
            </a:r>
            <a:r>
              <a:rPr lang="en-US" sz="2200" b="1" dirty="0" err="1" smtClean="0"/>
              <a:t>fibonacci</a:t>
            </a:r>
            <a:r>
              <a:rPr lang="en-US" sz="2200" b="1" dirty="0" smtClean="0"/>
              <a:t> series)</a:t>
            </a:r>
          </a:p>
          <a:p>
            <a:r>
              <a:rPr lang="en-US" sz="2200" b="1" dirty="0" smtClean="0"/>
              <a:t>		c= </a:t>
            </a:r>
            <a:r>
              <a:rPr lang="en-US" sz="2200" b="1" dirty="0" err="1" smtClean="0"/>
              <a:t>a+b</a:t>
            </a:r>
            <a:r>
              <a:rPr lang="en-US" sz="2200" b="1" dirty="0" smtClean="0"/>
              <a:t> (new term of </a:t>
            </a:r>
            <a:r>
              <a:rPr lang="en-US" sz="2200" b="1" dirty="0" err="1" smtClean="0"/>
              <a:t>fibonacci</a:t>
            </a:r>
            <a:r>
              <a:rPr lang="en-US" sz="2200" b="1" dirty="0" smtClean="0"/>
              <a:t> series)</a:t>
            </a:r>
          </a:p>
          <a:p>
            <a:endParaRPr lang="en-US" sz="2200" b="1" dirty="0" smtClean="0"/>
          </a:p>
          <a:p>
            <a:r>
              <a:rPr lang="en-US" sz="2200" b="1" dirty="0" smtClean="0"/>
              <a:t>While going to next iteration we make</a:t>
            </a:r>
          </a:p>
          <a:p>
            <a:r>
              <a:rPr lang="en-US" sz="2200" b="1" dirty="0" smtClean="0"/>
              <a:t>		new term -&gt; becomes the preceding term</a:t>
            </a:r>
          </a:p>
          <a:p>
            <a:r>
              <a:rPr lang="en-US" sz="2200" b="1" dirty="0" smtClean="0"/>
              <a:t>		preceding term-&gt; becomes term before preceding term</a:t>
            </a:r>
          </a:p>
          <a:p>
            <a:endParaRPr lang="en-US" sz="2200" b="1" dirty="0" smtClean="0"/>
          </a:p>
          <a:p>
            <a:r>
              <a:rPr lang="en-US" sz="2400" b="1" dirty="0" smtClean="0"/>
              <a:t>	</a:t>
            </a:r>
            <a:endParaRPr lang="en-US" sz="2200" b="1" dirty="0" smtClean="0"/>
          </a:p>
          <a:p>
            <a:r>
              <a:rPr lang="en-US" sz="2200" b="1" dirty="0"/>
              <a:t>	</a:t>
            </a:r>
            <a:endParaRPr lang="en-US" sz="2200" b="1" dirty="0" smtClean="0"/>
          </a:p>
          <a:p>
            <a:r>
              <a:rPr lang="en-US" sz="2200" b="1" dirty="0"/>
              <a:t>	</a:t>
            </a:r>
            <a:endParaRPr lang="en-US" sz="2200" b="1" dirty="0" smtClean="0"/>
          </a:p>
          <a:p>
            <a:endParaRPr lang="en-US" sz="2200" b="1" dirty="0"/>
          </a:p>
        </p:txBody>
      </p:sp>
      <p:cxnSp>
        <p:nvCxnSpPr>
          <p:cNvPr id="6" name="Straight Arrow Connector 5"/>
          <p:cNvCxnSpPr/>
          <p:nvPr/>
        </p:nvCxnSpPr>
        <p:spPr>
          <a:xfrm rot="5400000" flipH="1" flipV="1">
            <a:off x="419100" y="2552700"/>
            <a:ext cx="5334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5400000" flipH="1" flipV="1">
            <a:off x="2324894" y="2551906"/>
            <a:ext cx="5334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5400000" flipH="1" flipV="1">
            <a:off x="4763294" y="2551906"/>
            <a:ext cx="5334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8F173-1F76-49D1-A95A-0875BD834233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257800" cy="365125"/>
          </a:xfrm>
        </p:spPr>
        <p:txBody>
          <a:bodyPr/>
          <a:lstStyle/>
          <a:p>
            <a:r>
              <a:rPr lang="en-US" dirty="0" smtClean="0"/>
              <a:t>Prepared by:       </a:t>
            </a:r>
            <a:r>
              <a:rPr lang="en-US" dirty="0" err="1" smtClean="0"/>
              <a:t>T.Anandhi</a:t>
            </a:r>
            <a:r>
              <a:rPr lang="en-US" dirty="0" smtClean="0"/>
              <a:t>(Guest Lecturer) </a:t>
            </a:r>
            <a:r>
              <a:rPr lang="en-US" dirty="0" err="1" smtClean="0"/>
              <a:t>dept.of</a:t>
            </a:r>
            <a:r>
              <a:rPr lang="en-US" dirty="0" smtClean="0"/>
              <a:t> </a:t>
            </a:r>
            <a:r>
              <a:rPr lang="en-US" dirty="0" err="1" smtClean="0"/>
              <a:t>Comp.Sci</a:t>
            </a:r>
            <a:r>
              <a:rPr lang="en-US" dirty="0" smtClean="0"/>
              <a:t>, PAC, </a:t>
            </a:r>
            <a:r>
              <a:rPr lang="en-US" dirty="0" err="1" smtClean="0"/>
              <a:t>Cuddalore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0"/>
            <a:ext cx="8915400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u="sng" dirty="0" smtClean="0">
                <a:solidFill>
                  <a:srgbClr val="0070C0"/>
                </a:solidFill>
              </a:rPr>
              <a:t>Essential steps:</a:t>
            </a:r>
          </a:p>
          <a:p>
            <a:r>
              <a:rPr lang="en-US" sz="2200" b="1" dirty="0" smtClean="0"/>
              <a:t>	a=0;	</a:t>
            </a:r>
            <a:r>
              <a:rPr lang="en-US" sz="2200" b="1" dirty="0" smtClean="0">
                <a:sym typeface="Wingdings" pitchFamily="2" charset="2"/>
              </a:rPr>
              <a:t>1</a:t>
            </a:r>
            <a:endParaRPr lang="en-US" sz="2200" b="1" dirty="0" smtClean="0"/>
          </a:p>
          <a:p>
            <a:r>
              <a:rPr lang="en-US" sz="2200" b="1" dirty="0" smtClean="0"/>
              <a:t>	b=1;	</a:t>
            </a:r>
            <a:r>
              <a:rPr lang="en-US" sz="2200" b="1" dirty="0" smtClean="0">
                <a:sym typeface="Wingdings" pitchFamily="2" charset="2"/>
              </a:rPr>
              <a:t>2</a:t>
            </a:r>
            <a:endParaRPr lang="en-US" sz="2200" b="1" dirty="0" smtClean="0"/>
          </a:p>
          <a:p>
            <a:r>
              <a:rPr lang="en-US" sz="2200" b="1" dirty="0" smtClean="0"/>
              <a:t>	c=</a:t>
            </a:r>
            <a:r>
              <a:rPr lang="en-US" sz="2200" b="1" dirty="0" err="1" smtClean="0"/>
              <a:t>a+b</a:t>
            </a:r>
            <a:r>
              <a:rPr lang="en-US" sz="2200" b="1" dirty="0" smtClean="0"/>
              <a:t>;	</a:t>
            </a:r>
            <a:r>
              <a:rPr lang="en-US" sz="2200" b="1" dirty="0" smtClean="0">
                <a:sym typeface="Wingdings" pitchFamily="2" charset="2"/>
              </a:rPr>
              <a:t>3</a:t>
            </a:r>
            <a:endParaRPr lang="en-US" sz="2200" b="1" dirty="0" smtClean="0"/>
          </a:p>
          <a:p>
            <a:r>
              <a:rPr lang="en-US" sz="2200" b="1" dirty="0" smtClean="0"/>
              <a:t>	a=b;	</a:t>
            </a:r>
            <a:r>
              <a:rPr lang="en-US" sz="2200" b="1" dirty="0" smtClean="0">
                <a:sym typeface="Wingdings" pitchFamily="2" charset="2"/>
              </a:rPr>
              <a:t>4</a:t>
            </a:r>
            <a:endParaRPr lang="en-US" sz="2200" b="1" dirty="0" smtClean="0"/>
          </a:p>
          <a:p>
            <a:r>
              <a:rPr lang="en-US" sz="2200" b="1" dirty="0" smtClean="0"/>
              <a:t>	b=c;	</a:t>
            </a:r>
            <a:r>
              <a:rPr lang="en-US" sz="2200" b="1" dirty="0" smtClean="0">
                <a:sym typeface="Wingdings" pitchFamily="2" charset="2"/>
              </a:rPr>
              <a:t>5    </a:t>
            </a:r>
            <a:r>
              <a:rPr lang="en-US" sz="2200" b="1" dirty="0" smtClean="0"/>
              <a:t>We iterate the steps 3,4 and 5 until we get n numbers</a:t>
            </a:r>
          </a:p>
          <a:p>
            <a:endParaRPr lang="en-US" sz="2200" b="1" dirty="0" smtClean="0"/>
          </a:p>
          <a:p>
            <a:endParaRPr lang="en-US" sz="2200" b="1" u="sng" dirty="0" smtClean="0">
              <a:solidFill>
                <a:srgbClr val="0070C0"/>
              </a:solidFill>
            </a:endParaRPr>
          </a:p>
          <a:p>
            <a:r>
              <a:rPr lang="en-US" sz="2200" b="1" u="sng" dirty="0" smtClean="0">
                <a:solidFill>
                  <a:srgbClr val="0070C0"/>
                </a:solidFill>
              </a:rPr>
              <a:t>Algorithm description:</a:t>
            </a:r>
          </a:p>
          <a:p>
            <a:pPr>
              <a:lnSpc>
                <a:spcPct val="120000"/>
              </a:lnSpc>
            </a:pPr>
            <a:r>
              <a:rPr lang="en-US" sz="2200" b="1" dirty="0" smtClean="0"/>
              <a:t>Step1:  Read n the number of </a:t>
            </a:r>
            <a:r>
              <a:rPr lang="en-US" sz="2200" b="1" dirty="0" err="1" smtClean="0"/>
              <a:t>fibonacci</a:t>
            </a:r>
            <a:r>
              <a:rPr lang="en-US" sz="2200" b="1" dirty="0" smtClean="0"/>
              <a:t> numbers to be generated.</a:t>
            </a:r>
          </a:p>
          <a:p>
            <a:pPr>
              <a:lnSpc>
                <a:spcPct val="120000"/>
              </a:lnSpc>
            </a:pPr>
            <a:r>
              <a:rPr lang="en-US" sz="2200" b="1" dirty="0" smtClean="0"/>
              <a:t>Step2:  Assign initial 2 values for a and b.</a:t>
            </a:r>
          </a:p>
          <a:p>
            <a:pPr>
              <a:lnSpc>
                <a:spcPct val="120000"/>
              </a:lnSpc>
            </a:pPr>
            <a:r>
              <a:rPr lang="en-US" sz="2200" b="1" dirty="0" smtClean="0"/>
              <a:t>Step3:  Initialize count of numbers generated.</a:t>
            </a:r>
          </a:p>
          <a:p>
            <a:pPr>
              <a:lnSpc>
                <a:spcPct val="120000"/>
              </a:lnSpc>
            </a:pPr>
            <a:r>
              <a:rPr lang="en-US" sz="2200" b="1" dirty="0" smtClean="0"/>
              <a:t>Step4:  Repeat the below steps while count is less than n.</a:t>
            </a:r>
          </a:p>
          <a:p>
            <a:pPr>
              <a:lnSpc>
                <a:spcPct val="120000"/>
              </a:lnSpc>
            </a:pPr>
            <a:r>
              <a:rPr lang="en-US" sz="2200" b="1" dirty="0" smtClean="0"/>
              <a:t>	a) generate and print new term by adding a and b</a:t>
            </a:r>
          </a:p>
          <a:p>
            <a:pPr>
              <a:lnSpc>
                <a:spcPct val="120000"/>
              </a:lnSpc>
            </a:pPr>
            <a:r>
              <a:rPr lang="en-US" sz="2200" b="1" dirty="0" smtClean="0"/>
              <a:t>	b)Assign term before preceding term(a),equal to preceding term(b)</a:t>
            </a:r>
          </a:p>
          <a:p>
            <a:pPr>
              <a:lnSpc>
                <a:spcPct val="120000"/>
              </a:lnSpc>
            </a:pPr>
            <a:r>
              <a:rPr lang="en-US" sz="2200" b="1" dirty="0" smtClean="0"/>
              <a:t>	c)Assign preceding term(b) equal to newly generated term(a).</a:t>
            </a:r>
          </a:p>
          <a:p>
            <a:pPr>
              <a:lnSpc>
                <a:spcPct val="120000"/>
              </a:lnSpc>
            </a:pPr>
            <a:r>
              <a:rPr lang="en-US" sz="2200" b="1" dirty="0" smtClean="0"/>
              <a:t>	d)Increase Count by 1</a:t>
            </a:r>
          </a:p>
          <a:p>
            <a:pPr>
              <a:lnSpc>
                <a:spcPct val="120000"/>
              </a:lnSpc>
            </a:pPr>
            <a:r>
              <a:rPr lang="en-US" sz="2400" b="1" dirty="0" smtClean="0"/>
              <a:t>	</a:t>
            </a:r>
            <a:endParaRPr lang="en-US" sz="2200" b="1" dirty="0" smtClean="0"/>
          </a:p>
          <a:p>
            <a:r>
              <a:rPr lang="en-US" sz="2200" b="1" dirty="0"/>
              <a:t>	</a:t>
            </a:r>
            <a:endParaRPr lang="en-US" sz="2200" b="1" dirty="0" smtClean="0"/>
          </a:p>
          <a:p>
            <a:r>
              <a:rPr lang="en-US" sz="2200" b="1" dirty="0"/>
              <a:t>	</a:t>
            </a:r>
            <a:endParaRPr lang="en-US" sz="2200" b="1" dirty="0" smtClean="0"/>
          </a:p>
          <a:p>
            <a:endParaRPr lang="en-US" sz="2200" b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8F173-1F76-49D1-A95A-0875BD834233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257800" cy="365125"/>
          </a:xfrm>
        </p:spPr>
        <p:txBody>
          <a:bodyPr/>
          <a:lstStyle/>
          <a:p>
            <a:r>
              <a:rPr lang="en-US" dirty="0" smtClean="0"/>
              <a:t>Prepared by:       </a:t>
            </a:r>
            <a:r>
              <a:rPr lang="en-US" dirty="0" err="1" smtClean="0"/>
              <a:t>T.Anandhi</a:t>
            </a:r>
            <a:r>
              <a:rPr lang="en-US" dirty="0" smtClean="0"/>
              <a:t>(Guest Lecturer) </a:t>
            </a:r>
            <a:r>
              <a:rPr lang="en-US" dirty="0" err="1" smtClean="0"/>
              <a:t>dept.of</a:t>
            </a:r>
            <a:r>
              <a:rPr lang="en-US" dirty="0" smtClean="0"/>
              <a:t> </a:t>
            </a:r>
            <a:r>
              <a:rPr lang="en-US" dirty="0" err="1" smtClean="0"/>
              <a:t>Comp.Sci</a:t>
            </a:r>
            <a:r>
              <a:rPr lang="en-US" dirty="0" smtClean="0"/>
              <a:t>, PAC, </a:t>
            </a:r>
            <a:r>
              <a:rPr lang="en-US" dirty="0" err="1" smtClean="0"/>
              <a:t>Cuddalore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0"/>
            <a:ext cx="876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Problem7: </a:t>
            </a:r>
            <a:r>
              <a:rPr lang="en-US" sz="2400" b="1" dirty="0" smtClean="0"/>
              <a:t>Accept an positive integer and reverse its digits</a:t>
            </a:r>
            <a:endParaRPr 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219200"/>
            <a:ext cx="8915400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u="sng" dirty="0" smtClean="0"/>
              <a:t>Algorithm Development:</a:t>
            </a:r>
            <a:r>
              <a:rPr lang="en-US" sz="2200" b="1" dirty="0" smtClean="0"/>
              <a:t>           Consider the number: 27569</a:t>
            </a:r>
          </a:p>
          <a:p>
            <a:endParaRPr lang="en-US" sz="2200" b="1" dirty="0" smtClean="0"/>
          </a:p>
          <a:p>
            <a:r>
              <a:rPr lang="en-US" sz="2200" b="1" dirty="0" smtClean="0"/>
              <a:t>The number can be written as 2 x 10</a:t>
            </a:r>
            <a:r>
              <a:rPr lang="en-US" sz="2200" b="1" baseline="30000" dirty="0" smtClean="0"/>
              <a:t>4</a:t>
            </a:r>
            <a:r>
              <a:rPr lang="en-US" sz="2200" b="1" dirty="0" smtClean="0"/>
              <a:t> + 7 x 10</a:t>
            </a:r>
            <a:r>
              <a:rPr lang="en-US" sz="2200" b="1" baseline="30000" dirty="0" smtClean="0"/>
              <a:t>3 </a:t>
            </a:r>
            <a:r>
              <a:rPr lang="en-US" sz="2200" b="1" dirty="0" smtClean="0"/>
              <a:t>+ 5 x 10</a:t>
            </a:r>
            <a:r>
              <a:rPr lang="en-US" sz="2200" b="1" baseline="30000" dirty="0" smtClean="0"/>
              <a:t>2 </a:t>
            </a:r>
            <a:r>
              <a:rPr lang="en-US" sz="2200" b="1" dirty="0" smtClean="0"/>
              <a:t>+ 6 x 10</a:t>
            </a:r>
            <a:r>
              <a:rPr lang="en-US" sz="2200" b="1" baseline="30000" dirty="0" smtClean="0"/>
              <a:t>1 </a:t>
            </a:r>
            <a:r>
              <a:rPr lang="en-US" sz="2200" b="1" dirty="0" smtClean="0"/>
              <a:t>+ 9</a:t>
            </a:r>
          </a:p>
          <a:p>
            <a:r>
              <a:rPr lang="en-US" sz="2200" b="1" dirty="0" smtClean="0"/>
              <a:t> </a:t>
            </a:r>
          </a:p>
          <a:p>
            <a:r>
              <a:rPr lang="en-US" sz="2200" b="1" dirty="0" smtClean="0"/>
              <a:t>We can chop least significant digit by dividing the number by 10. </a:t>
            </a:r>
          </a:p>
          <a:p>
            <a:endParaRPr lang="en-US" sz="2200" b="1" dirty="0" smtClean="0"/>
          </a:p>
          <a:p>
            <a:r>
              <a:rPr lang="en-US" sz="2200" b="1" dirty="0" err="1" smtClean="0"/>
              <a:t>i.E</a:t>
            </a:r>
            <a:r>
              <a:rPr lang="en-US" sz="2200" b="1" dirty="0" smtClean="0"/>
              <a:t>  </a:t>
            </a:r>
            <a:r>
              <a:rPr lang="en-US" sz="2200" b="1" i="1" dirty="0" smtClean="0">
                <a:solidFill>
                  <a:srgbClr val="0070C0"/>
                </a:solidFill>
              </a:rPr>
              <a:t>27569 div 10</a:t>
            </a:r>
            <a:r>
              <a:rPr lang="en-US" sz="2200" b="1" i="1" dirty="0" smtClean="0">
                <a:solidFill>
                  <a:srgbClr val="0070C0"/>
                </a:solidFill>
                <a:sym typeface="Wingdings" pitchFamily="2" charset="2"/>
              </a:rPr>
              <a:t></a:t>
            </a:r>
            <a:r>
              <a:rPr lang="en-US" sz="2200" b="1" i="1" dirty="0" smtClean="0">
                <a:solidFill>
                  <a:srgbClr val="0070C0"/>
                </a:solidFill>
              </a:rPr>
              <a:t>  2756 </a:t>
            </a:r>
            <a:r>
              <a:rPr lang="en-US" sz="2200" b="1" dirty="0" smtClean="0"/>
              <a:t>(and 9 is chopped). </a:t>
            </a:r>
          </a:p>
          <a:p>
            <a:endParaRPr lang="en-US" sz="2200" b="1" dirty="0" smtClean="0"/>
          </a:p>
          <a:p>
            <a:r>
              <a:rPr lang="en-US" sz="2200" b="1" dirty="0" smtClean="0"/>
              <a:t>But we need to save that remainder. So we can use </a:t>
            </a:r>
            <a:r>
              <a:rPr lang="en-US" sz="2200" b="1" i="1" dirty="0" smtClean="0">
                <a:solidFill>
                  <a:srgbClr val="0070C0"/>
                </a:solidFill>
              </a:rPr>
              <a:t>27569 mod 10</a:t>
            </a:r>
            <a:r>
              <a:rPr lang="en-US" sz="2200" b="1" i="1" dirty="0" smtClean="0">
                <a:solidFill>
                  <a:srgbClr val="0070C0"/>
                </a:solidFill>
                <a:sym typeface="Wingdings" pitchFamily="2" charset="2"/>
              </a:rPr>
              <a:t>9</a:t>
            </a:r>
          </a:p>
          <a:p>
            <a:endParaRPr lang="en-US" sz="2200" b="1" i="1" dirty="0" smtClean="0">
              <a:solidFill>
                <a:srgbClr val="0070C0"/>
              </a:solidFill>
              <a:sym typeface="Wingdings" pitchFamily="2" charset="2"/>
            </a:endParaRPr>
          </a:p>
          <a:p>
            <a:r>
              <a:rPr lang="en-US" sz="2200" b="1" i="1" u="sng" dirty="0" smtClean="0">
                <a:solidFill>
                  <a:srgbClr val="0070C0"/>
                </a:solidFill>
                <a:sym typeface="Wingdings" pitchFamily="2" charset="2"/>
              </a:rPr>
              <a:t>To split the numbers: </a:t>
            </a:r>
            <a:r>
              <a:rPr lang="en-US" sz="2200" b="1" dirty="0" smtClean="0">
                <a:solidFill>
                  <a:srgbClr val="0070C0"/>
                </a:solidFill>
                <a:sym typeface="Wingdings" pitchFamily="2" charset="2"/>
              </a:rPr>
              <a:t>       </a:t>
            </a:r>
            <a:r>
              <a:rPr lang="en-US" sz="2200" b="1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r:= n mod 10;</a:t>
            </a:r>
          </a:p>
          <a:p>
            <a:r>
              <a:rPr lang="en-US" sz="2200" b="1" i="1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			   n:= n div 10</a:t>
            </a:r>
          </a:p>
          <a:p>
            <a:endParaRPr lang="en-US" sz="2200" b="1" i="1" dirty="0" smtClean="0">
              <a:solidFill>
                <a:schemeClr val="bg2">
                  <a:lumMod val="10000"/>
                </a:schemeClr>
              </a:solidFill>
              <a:sym typeface="Wingdings" pitchFamily="2" charset="2"/>
            </a:endParaRPr>
          </a:p>
          <a:p>
            <a:r>
              <a:rPr lang="en-US" sz="2200" b="1" i="1" u="sng" dirty="0" smtClean="0">
                <a:solidFill>
                  <a:srgbClr val="0070C0"/>
                </a:solidFill>
                <a:sym typeface="Wingdings" pitchFamily="2" charset="2"/>
              </a:rPr>
              <a:t>To reverse the digits:</a:t>
            </a:r>
          </a:p>
          <a:p>
            <a:r>
              <a:rPr lang="en-US" sz="2200" b="1" i="1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			</a:t>
            </a:r>
            <a:r>
              <a:rPr lang="en-US" sz="2200" b="1" i="1" dirty="0" err="1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dreverse</a:t>
            </a:r>
            <a:r>
              <a:rPr lang="en-US" sz="2200" b="1" i="1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:= </a:t>
            </a:r>
            <a:r>
              <a:rPr lang="en-US" sz="2200" b="1" i="1" dirty="0" err="1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dreverse</a:t>
            </a:r>
            <a:r>
              <a:rPr lang="en-US" sz="2200" b="1" i="1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 * 10+ </a:t>
            </a:r>
            <a:r>
              <a:rPr lang="en-US" sz="2200" b="1" i="1" dirty="0" err="1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digit_extracted</a:t>
            </a:r>
            <a:endParaRPr lang="en-US" sz="2200" b="1" i="1" dirty="0" smtClean="0">
              <a:solidFill>
                <a:schemeClr val="bg2">
                  <a:lumMod val="10000"/>
                </a:schemeClr>
              </a:solidFill>
              <a:sym typeface="Wingdings" pitchFamily="2" charset="2"/>
            </a:endParaRPr>
          </a:p>
          <a:p>
            <a:endParaRPr lang="en-US" sz="2200" b="1" i="1" dirty="0" smtClean="0">
              <a:solidFill>
                <a:schemeClr val="bg2">
                  <a:lumMod val="10000"/>
                </a:schemeClr>
              </a:solidFill>
              <a:sym typeface="Wingdings" pitchFamily="2" charset="2"/>
            </a:endParaRPr>
          </a:p>
          <a:p>
            <a:endParaRPr lang="en-US" sz="2200" b="1" i="1" dirty="0" smtClean="0">
              <a:solidFill>
                <a:srgbClr val="0070C0"/>
              </a:solidFill>
            </a:endParaRPr>
          </a:p>
          <a:p>
            <a:endParaRPr lang="en-US" sz="2200" b="1" dirty="0" smtClean="0"/>
          </a:p>
          <a:p>
            <a:r>
              <a:rPr lang="en-US" sz="2400" b="1" dirty="0" smtClean="0"/>
              <a:t>	</a:t>
            </a:r>
            <a:endParaRPr lang="en-US" sz="2200" b="1" dirty="0" smtClean="0"/>
          </a:p>
          <a:p>
            <a:r>
              <a:rPr lang="en-US" sz="2200" b="1" dirty="0"/>
              <a:t>	</a:t>
            </a:r>
            <a:endParaRPr lang="en-US" sz="2200" b="1" dirty="0" smtClean="0"/>
          </a:p>
          <a:p>
            <a:r>
              <a:rPr lang="en-US" sz="2200" b="1" dirty="0"/>
              <a:t>	</a:t>
            </a:r>
            <a:endParaRPr lang="en-US" sz="2200" b="1" dirty="0" smtClean="0"/>
          </a:p>
          <a:p>
            <a:endParaRPr lang="en-US" sz="2200" b="1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8F173-1F76-49D1-A95A-0875BD834233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257800" cy="365125"/>
          </a:xfrm>
        </p:spPr>
        <p:txBody>
          <a:bodyPr/>
          <a:lstStyle/>
          <a:p>
            <a:r>
              <a:rPr lang="en-US" dirty="0" smtClean="0"/>
              <a:t>Prepared by:       </a:t>
            </a:r>
            <a:r>
              <a:rPr lang="en-US" dirty="0" err="1" smtClean="0"/>
              <a:t>T.Anandhi</a:t>
            </a:r>
            <a:r>
              <a:rPr lang="en-US" dirty="0" smtClean="0"/>
              <a:t>(Guest Lecturer) </a:t>
            </a:r>
            <a:r>
              <a:rPr lang="en-US" dirty="0" err="1" smtClean="0"/>
              <a:t>dept.of</a:t>
            </a:r>
            <a:r>
              <a:rPr lang="en-US" dirty="0" smtClean="0"/>
              <a:t> </a:t>
            </a:r>
            <a:r>
              <a:rPr lang="en-US" dirty="0" err="1" smtClean="0"/>
              <a:t>Comp.Sci</a:t>
            </a:r>
            <a:r>
              <a:rPr lang="en-US" dirty="0" smtClean="0"/>
              <a:t>, PAC, </a:t>
            </a:r>
            <a:r>
              <a:rPr lang="en-US" dirty="0" err="1" smtClean="0"/>
              <a:t>Cuddalore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457200"/>
            <a:ext cx="8915400" cy="9941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i="1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Splitting process:</a:t>
            </a:r>
          </a:p>
          <a:p>
            <a:r>
              <a:rPr lang="en-US" sz="2200" b="1" i="1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	r = 27569 mod 10 9 ; 		n = 27569 div 10 2756</a:t>
            </a:r>
          </a:p>
          <a:p>
            <a:r>
              <a:rPr lang="en-US" sz="2200" b="1" i="1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	 r = 2756 mod 10 6 ; 		n = 2756 div 10 275</a:t>
            </a:r>
          </a:p>
          <a:p>
            <a:r>
              <a:rPr lang="en-US" sz="2200" b="1" i="1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	 r = 275 mod 10 5 ; 		n = 275 div 10 27</a:t>
            </a:r>
          </a:p>
          <a:p>
            <a:r>
              <a:rPr lang="en-US" sz="2200" b="1" i="1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	 r = 27 mod 10 7 ; 		n = 27 div 10 2</a:t>
            </a:r>
          </a:p>
          <a:p>
            <a:r>
              <a:rPr lang="en-US" sz="2200" b="1" i="1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	 r = 2 mod 10 2 ;		 n = 2 div 10 0</a:t>
            </a:r>
          </a:p>
          <a:p>
            <a:r>
              <a:rPr lang="en-US" sz="2200" b="1" i="1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	</a:t>
            </a:r>
          </a:p>
          <a:p>
            <a:r>
              <a:rPr lang="en-US" sz="2200" b="1" i="1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For the reversal process each extracted digit is to be added with previous number  multiplied by 10.		</a:t>
            </a:r>
            <a:endParaRPr lang="en-US" sz="2200" b="1" dirty="0" smtClean="0"/>
          </a:p>
          <a:p>
            <a:r>
              <a:rPr lang="en-US" sz="2200" b="1" dirty="0" smtClean="0"/>
              <a:t>	9 x 10 + 6 </a:t>
            </a:r>
            <a:r>
              <a:rPr lang="en-US" sz="2200" b="1" dirty="0" smtClean="0">
                <a:sym typeface="Wingdings" pitchFamily="2" charset="2"/>
              </a:rPr>
              <a:t> 96</a:t>
            </a:r>
          </a:p>
          <a:p>
            <a:r>
              <a:rPr lang="en-US" sz="2200" b="1" dirty="0" smtClean="0">
                <a:sym typeface="Wingdings" pitchFamily="2" charset="2"/>
              </a:rPr>
              <a:t>	</a:t>
            </a:r>
            <a:r>
              <a:rPr lang="en-US" sz="2200" b="1" dirty="0" smtClean="0"/>
              <a:t>96 x 10 + 5 </a:t>
            </a:r>
            <a:r>
              <a:rPr lang="en-US" sz="2200" b="1" dirty="0" smtClean="0">
                <a:sym typeface="Wingdings" pitchFamily="2" charset="2"/>
              </a:rPr>
              <a:t> 965</a:t>
            </a:r>
          </a:p>
          <a:p>
            <a:r>
              <a:rPr lang="en-US" sz="2200" b="1" dirty="0" smtClean="0">
                <a:sym typeface="Wingdings" pitchFamily="2" charset="2"/>
              </a:rPr>
              <a:t>	965</a:t>
            </a:r>
            <a:r>
              <a:rPr lang="en-US" sz="2200" b="1" dirty="0" smtClean="0"/>
              <a:t> x 10 + 7 </a:t>
            </a:r>
            <a:r>
              <a:rPr lang="en-US" sz="2200" b="1" dirty="0" smtClean="0">
                <a:sym typeface="Wingdings" pitchFamily="2" charset="2"/>
              </a:rPr>
              <a:t> 9657</a:t>
            </a:r>
          </a:p>
          <a:p>
            <a:r>
              <a:rPr lang="en-US" sz="2200" b="1" dirty="0" smtClean="0">
                <a:sym typeface="Wingdings" pitchFamily="2" charset="2"/>
              </a:rPr>
              <a:t>	</a:t>
            </a:r>
            <a:r>
              <a:rPr lang="en-US" sz="2200" b="1" dirty="0" smtClean="0"/>
              <a:t>9657 x 10 + 2 </a:t>
            </a:r>
            <a:r>
              <a:rPr lang="en-US" sz="2200" b="1" dirty="0" smtClean="0">
                <a:sym typeface="Wingdings" pitchFamily="2" charset="2"/>
              </a:rPr>
              <a:t> 96572</a:t>
            </a:r>
          </a:p>
          <a:p>
            <a:endParaRPr lang="en-US" sz="2200" b="1" dirty="0" smtClean="0">
              <a:sym typeface="Wingdings" pitchFamily="2" charset="2"/>
            </a:endParaRPr>
          </a:p>
          <a:p>
            <a:r>
              <a:rPr lang="en-US" sz="2400" b="1" i="1" dirty="0" smtClean="0">
                <a:solidFill>
                  <a:srgbClr val="0070C0"/>
                </a:solidFill>
                <a:sym typeface="Wingdings" pitchFamily="2" charset="2"/>
              </a:rPr>
              <a:t>The central steps of the solution are</a:t>
            </a:r>
          </a:p>
          <a:p>
            <a:r>
              <a:rPr lang="en-US" sz="2200" b="1" dirty="0" smtClean="0">
                <a:sym typeface="Wingdings" pitchFamily="2" charset="2"/>
              </a:rPr>
              <a:t>(</a:t>
            </a:r>
            <a:r>
              <a:rPr lang="en-US" sz="2200" b="1" dirty="0" err="1" smtClean="0">
                <a:sym typeface="Wingdings" pitchFamily="2" charset="2"/>
              </a:rPr>
              <a:t>i</a:t>
            </a:r>
            <a:r>
              <a:rPr lang="en-US" sz="2200" b="1" dirty="0" smtClean="0">
                <a:sym typeface="Wingdings" pitchFamily="2" charset="2"/>
              </a:rPr>
              <a:t>)Extract right most digit of the number and append this to the right end of current reverse number.</a:t>
            </a:r>
          </a:p>
          <a:p>
            <a:r>
              <a:rPr lang="en-US" sz="2200" b="1" dirty="0" smtClean="0">
                <a:sym typeface="Wingdings" pitchFamily="2" charset="2"/>
              </a:rPr>
              <a:t>(ii)Remove the rightmost digit from the number.</a:t>
            </a:r>
            <a:endParaRPr lang="en-US" sz="2200" b="1" dirty="0" smtClean="0"/>
          </a:p>
          <a:p>
            <a:endParaRPr lang="en-US" sz="2200" b="1" i="1" dirty="0" smtClean="0">
              <a:solidFill>
                <a:schemeClr val="bg2">
                  <a:lumMod val="10000"/>
                </a:schemeClr>
              </a:solidFill>
              <a:sym typeface="Wingdings" pitchFamily="2" charset="2"/>
            </a:endParaRPr>
          </a:p>
          <a:p>
            <a:endParaRPr lang="en-US" sz="2200" b="1" i="1" dirty="0" smtClean="0">
              <a:solidFill>
                <a:schemeClr val="bg2">
                  <a:lumMod val="10000"/>
                </a:schemeClr>
              </a:solidFill>
              <a:sym typeface="Wingdings" pitchFamily="2" charset="2"/>
            </a:endParaRPr>
          </a:p>
          <a:p>
            <a:endParaRPr lang="en-US" sz="2200" b="1" i="1" dirty="0" smtClean="0">
              <a:solidFill>
                <a:schemeClr val="bg2">
                  <a:lumMod val="10000"/>
                </a:schemeClr>
              </a:solidFill>
              <a:sym typeface="Wingdings" pitchFamily="2" charset="2"/>
            </a:endParaRPr>
          </a:p>
          <a:p>
            <a:endParaRPr lang="en-US" sz="2200" b="1" i="1" dirty="0" smtClean="0">
              <a:solidFill>
                <a:schemeClr val="bg2">
                  <a:lumMod val="10000"/>
                </a:schemeClr>
              </a:solidFill>
              <a:sym typeface="Wingdings" pitchFamily="2" charset="2"/>
            </a:endParaRPr>
          </a:p>
          <a:p>
            <a:endParaRPr lang="en-US" sz="2200" b="1" i="1" dirty="0" smtClean="0">
              <a:solidFill>
                <a:srgbClr val="0070C0"/>
              </a:solidFill>
            </a:endParaRPr>
          </a:p>
          <a:p>
            <a:endParaRPr lang="en-US" sz="2200" b="1" dirty="0" smtClean="0"/>
          </a:p>
          <a:p>
            <a:r>
              <a:rPr lang="en-US" sz="2400" b="1" dirty="0" smtClean="0"/>
              <a:t>	</a:t>
            </a:r>
            <a:endParaRPr lang="en-US" sz="2200" b="1" dirty="0" smtClean="0"/>
          </a:p>
          <a:p>
            <a:r>
              <a:rPr lang="en-US" sz="2200" b="1" dirty="0"/>
              <a:t>	</a:t>
            </a:r>
            <a:endParaRPr lang="en-US" sz="2200" b="1" dirty="0" smtClean="0"/>
          </a:p>
          <a:p>
            <a:r>
              <a:rPr lang="en-US" sz="2200" b="1" dirty="0"/>
              <a:t>	</a:t>
            </a:r>
            <a:endParaRPr lang="en-US" sz="2200" b="1" dirty="0" smtClean="0"/>
          </a:p>
          <a:p>
            <a:endParaRPr lang="en-US" sz="2200" b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8F173-1F76-49D1-A95A-0875BD834233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5181600" cy="365125"/>
          </a:xfrm>
        </p:spPr>
        <p:txBody>
          <a:bodyPr/>
          <a:lstStyle/>
          <a:p>
            <a:r>
              <a:rPr lang="en-US" dirty="0" smtClean="0"/>
              <a:t>Prepared by:       </a:t>
            </a:r>
            <a:r>
              <a:rPr lang="en-US" dirty="0" err="1" smtClean="0"/>
              <a:t>T.Anandhi</a:t>
            </a:r>
            <a:r>
              <a:rPr lang="en-US" dirty="0" smtClean="0"/>
              <a:t>(Guest Lecturer) </a:t>
            </a:r>
            <a:r>
              <a:rPr lang="en-US" dirty="0" err="1" smtClean="0"/>
              <a:t>dept.of</a:t>
            </a:r>
            <a:r>
              <a:rPr lang="en-US" dirty="0" smtClean="0"/>
              <a:t> </a:t>
            </a:r>
            <a:r>
              <a:rPr lang="en-US" dirty="0" err="1" smtClean="0"/>
              <a:t>Comp.Sci</a:t>
            </a:r>
            <a:r>
              <a:rPr lang="en-US" dirty="0" smtClean="0"/>
              <a:t>, PAC, </a:t>
            </a:r>
            <a:r>
              <a:rPr lang="en-US" dirty="0" err="1" smtClean="0"/>
              <a:t>Cuddalore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71600" y="1219200"/>
            <a:ext cx="6248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b="1" dirty="0" smtClean="0">
              <a:solidFill>
                <a:srgbClr val="0070C0"/>
              </a:solidFill>
            </a:endParaRPr>
          </a:p>
          <a:p>
            <a:endParaRPr lang="en-US" sz="2800" b="1" dirty="0" smtClean="0">
              <a:solidFill>
                <a:srgbClr val="0070C0"/>
              </a:solidFill>
            </a:endParaRPr>
          </a:p>
          <a:p>
            <a:r>
              <a:rPr lang="en-US" sz="2800" b="1" dirty="0" smtClean="0">
                <a:solidFill>
                  <a:srgbClr val="0070C0"/>
                </a:solidFill>
              </a:rPr>
              <a:t>  Program</a:t>
            </a:r>
            <a:r>
              <a:rPr lang="en-US" sz="2800" dirty="0" smtClean="0"/>
              <a:t> – Set of instructions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1524000" y="2895600"/>
            <a:ext cx="6096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Algorithm</a:t>
            </a:r>
            <a:r>
              <a:rPr lang="en-US" sz="2800" dirty="0" smtClean="0"/>
              <a:t>-Solution to a problem independent of any language. Algorithm can be defined as set of unambiguous finite steps , which is carried out for specific inputs and producing corresponding output in finite time.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1752600" y="533400"/>
            <a:ext cx="54102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FUNDAMENTAL ALGORITHMS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8F173-1F76-49D1-A95A-0875BD834233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334000" cy="365125"/>
          </a:xfrm>
        </p:spPr>
        <p:txBody>
          <a:bodyPr/>
          <a:lstStyle/>
          <a:p>
            <a:r>
              <a:rPr lang="en-US" dirty="0" smtClean="0"/>
              <a:t>Prepared by:       </a:t>
            </a:r>
            <a:r>
              <a:rPr lang="en-US" dirty="0" err="1" smtClean="0"/>
              <a:t>T.Anandhi</a:t>
            </a:r>
            <a:r>
              <a:rPr lang="en-US" dirty="0" smtClean="0"/>
              <a:t>(Guest Lecturer) </a:t>
            </a:r>
            <a:r>
              <a:rPr lang="en-US" dirty="0" err="1" smtClean="0"/>
              <a:t>dept.of</a:t>
            </a:r>
            <a:r>
              <a:rPr lang="en-US" dirty="0" smtClean="0"/>
              <a:t> </a:t>
            </a:r>
            <a:r>
              <a:rPr lang="en-US" dirty="0" err="1" smtClean="0"/>
              <a:t>Comp.Sci</a:t>
            </a:r>
            <a:r>
              <a:rPr lang="en-US" dirty="0" smtClean="0"/>
              <a:t>, PAC, </a:t>
            </a:r>
            <a:r>
              <a:rPr lang="en-US" dirty="0" err="1" smtClean="0"/>
              <a:t>Cuddalore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457200"/>
            <a:ext cx="8915400" cy="7325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u="sng" dirty="0" smtClean="0">
                <a:solidFill>
                  <a:srgbClr val="0070C0"/>
                </a:solidFill>
                <a:sym typeface="Wingdings" pitchFamily="2" charset="2"/>
              </a:rPr>
              <a:t>Algorithm description:</a:t>
            </a:r>
          </a:p>
          <a:p>
            <a:endParaRPr lang="en-US" sz="2200" b="1" i="1" dirty="0" smtClean="0">
              <a:solidFill>
                <a:schemeClr val="bg2">
                  <a:lumMod val="10000"/>
                </a:schemeClr>
              </a:solidFill>
              <a:sym typeface="Wingdings" pitchFamily="2" charset="2"/>
            </a:endParaRPr>
          </a:p>
          <a:p>
            <a:r>
              <a:rPr lang="en-US" sz="2200" b="1" i="1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Step1: Establish n, a positive number to be reversed.</a:t>
            </a:r>
          </a:p>
          <a:p>
            <a:r>
              <a:rPr lang="en-US" sz="2200" b="1" i="1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Step2: Set the initial value of reverse integer </a:t>
            </a:r>
            <a:r>
              <a:rPr lang="en-US" sz="2200" b="1" i="1" dirty="0" err="1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dreverse</a:t>
            </a:r>
            <a:r>
              <a:rPr lang="en-US" sz="2200" b="1" i="1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 </a:t>
            </a:r>
          </a:p>
          <a:p>
            <a:r>
              <a:rPr lang="en-US" sz="2200" b="1" i="1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Step3: While the integer being reversed  is greater than 0 repeat the steps</a:t>
            </a:r>
          </a:p>
          <a:p>
            <a:r>
              <a:rPr lang="en-US" sz="2200" b="1" i="1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	a)Use the remainder function to extract the right most digit of the 	     number to be reversed.</a:t>
            </a:r>
          </a:p>
          <a:p>
            <a:r>
              <a:rPr lang="en-US" sz="2200" b="1" i="1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	b)Increase previous reversed integer by the scale factor of 10 , add 	it with most recently extracted digit to give current reverse value.</a:t>
            </a:r>
          </a:p>
          <a:p>
            <a:r>
              <a:rPr lang="en-US" sz="2200" b="1" i="1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	c) Use the integer division by 10 to remove the rightmost digit from 	the number being reversed.</a:t>
            </a:r>
            <a:endParaRPr lang="en-US" sz="2200" b="1" dirty="0" smtClean="0"/>
          </a:p>
          <a:p>
            <a:endParaRPr lang="en-US" sz="2200" b="1" i="1" dirty="0" smtClean="0">
              <a:solidFill>
                <a:schemeClr val="bg2">
                  <a:lumMod val="10000"/>
                </a:schemeClr>
              </a:solidFill>
              <a:sym typeface="Wingdings" pitchFamily="2" charset="2"/>
            </a:endParaRPr>
          </a:p>
          <a:p>
            <a:endParaRPr lang="en-US" sz="2200" b="1" i="1" dirty="0" smtClean="0">
              <a:solidFill>
                <a:schemeClr val="bg2">
                  <a:lumMod val="10000"/>
                </a:schemeClr>
              </a:solidFill>
              <a:sym typeface="Wingdings" pitchFamily="2" charset="2"/>
            </a:endParaRPr>
          </a:p>
          <a:p>
            <a:endParaRPr lang="en-US" sz="2200" b="1" i="1" dirty="0" smtClean="0">
              <a:solidFill>
                <a:schemeClr val="bg2">
                  <a:lumMod val="10000"/>
                </a:schemeClr>
              </a:solidFill>
              <a:sym typeface="Wingdings" pitchFamily="2" charset="2"/>
            </a:endParaRPr>
          </a:p>
          <a:p>
            <a:endParaRPr lang="en-US" sz="2200" b="1" i="1" dirty="0" smtClean="0">
              <a:solidFill>
                <a:schemeClr val="bg2">
                  <a:lumMod val="10000"/>
                </a:schemeClr>
              </a:solidFill>
              <a:sym typeface="Wingdings" pitchFamily="2" charset="2"/>
            </a:endParaRPr>
          </a:p>
          <a:p>
            <a:endParaRPr lang="en-US" sz="2200" b="1" i="1" dirty="0" smtClean="0">
              <a:solidFill>
                <a:srgbClr val="0070C0"/>
              </a:solidFill>
            </a:endParaRPr>
          </a:p>
          <a:p>
            <a:endParaRPr lang="en-US" sz="2200" b="1" dirty="0" smtClean="0"/>
          </a:p>
          <a:p>
            <a:r>
              <a:rPr lang="en-US" sz="2400" b="1" dirty="0" smtClean="0"/>
              <a:t>	</a:t>
            </a:r>
            <a:endParaRPr lang="en-US" sz="2200" b="1" dirty="0" smtClean="0"/>
          </a:p>
          <a:p>
            <a:r>
              <a:rPr lang="en-US" sz="2200" b="1" dirty="0"/>
              <a:t>	</a:t>
            </a:r>
            <a:endParaRPr lang="en-US" sz="2200" b="1" dirty="0" smtClean="0"/>
          </a:p>
          <a:p>
            <a:r>
              <a:rPr lang="en-US" sz="2200" b="1" dirty="0"/>
              <a:t>	</a:t>
            </a:r>
            <a:endParaRPr lang="en-US" sz="2200" b="1" dirty="0" smtClean="0"/>
          </a:p>
          <a:p>
            <a:endParaRPr lang="en-US" sz="2200" b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8F173-1F76-49D1-A95A-0875BD834233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257800" cy="365125"/>
          </a:xfrm>
        </p:spPr>
        <p:txBody>
          <a:bodyPr/>
          <a:lstStyle/>
          <a:p>
            <a:r>
              <a:rPr lang="en-US" dirty="0" smtClean="0"/>
              <a:t>Prepared by:       </a:t>
            </a:r>
            <a:r>
              <a:rPr lang="en-US" dirty="0" err="1" smtClean="0"/>
              <a:t>T.Anandhi</a:t>
            </a:r>
            <a:r>
              <a:rPr lang="en-US" dirty="0" smtClean="0"/>
              <a:t>(Guest Lecturer) </a:t>
            </a:r>
            <a:r>
              <a:rPr lang="en-US" dirty="0" err="1" smtClean="0"/>
              <a:t>dept.of</a:t>
            </a:r>
            <a:r>
              <a:rPr lang="en-US" dirty="0" smtClean="0"/>
              <a:t> </a:t>
            </a:r>
            <a:r>
              <a:rPr lang="en-US" dirty="0" err="1" smtClean="0"/>
              <a:t>Comp.Sci</a:t>
            </a:r>
            <a:r>
              <a:rPr lang="en-US" dirty="0" smtClean="0"/>
              <a:t>, PAC, </a:t>
            </a:r>
            <a:r>
              <a:rPr lang="en-US" dirty="0" err="1" smtClean="0"/>
              <a:t>Cuddalore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0"/>
            <a:ext cx="8763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Problem8: </a:t>
            </a:r>
            <a:r>
              <a:rPr lang="en-US" sz="2400" b="1" dirty="0" smtClean="0"/>
              <a:t>Convert a decimal number into corresponding octal 		number.</a:t>
            </a:r>
            <a:endParaRPr 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219200"/>
            <a:ext cx="8915400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i="1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Consider a decimal number 275 whose octal equivalent is 423</a:t>
            </a:r>
          </a:p>
          <a:p>
            <a:endParaRPr lang="en-US" sz="2200" b="1" i="1" dirty="0" smtClean="0">
              <a:solidFill>
                <a:schemeClr val="bg2">
                  <a:lumMod val="10000"/>
                </a:schemeClr>
              </a:solidFill>
              <a:sym typeface="Wingdings" pitchFamily="2" charset="2"/>
            </a:endParaRPr>
          </a:p>
          <a:p>
            <a:r>
              <a:rPr lang="en-US" sz="2200" b="1" i="1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Decimal representation of  275 is :</a:t>
            </a:r>
          </a:p>
          <a:p>
            <a:r>
              <a:rPr lang="en-US" sz="2200" b="1" i="1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		 5 units(5 x 1), 7 tens(7 x 10) and  2 </a:t>
            </a:r>
            <a:r>
              <a:rPr lang="en-US" sz="2200" b="1" i="1" dirty="0" err="1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hundres</a:t>
            </a:r>
            <a:r>
              <a:rPr lang="en-US" sz="2200" b="1" i="1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(2 x 100)</a:t>
            </a:r>
          </a:p>
          <a:p>
            <a:endParaRPr lang="en-US" sz="2200" b="1" i="1" dirty="0" smtClean="0">
              <a:solidFill>
                <a:schemeClr val="bg2">
                  <a:lumMod val="10000"/>
                </a:schemeClr>
              </a:solidFill>
              <a:sym typeface="Wingdings" pitchFamily="2" charset="2"/>
            </a:endParaRPr>
          </a:p>
          <a:p>
            <a:r>
              <a:rPr lang="en-US" sz="2200" b="1" i="1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Octal representation of 423 is:</a:t>
            </a:r>
          </a:p>
          <a:p>
            <a:r>
              <a:rPr lang="en-US" sz="2200" b="1" i="1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		3 units(3 x 1), 2 eights(2 x 8) and 3 sixty fours(3 x 64)</a:t>
            </a:r>
          </a:p>
          <a:p>
            <a:endParaRPr lang="en-US" sz="2200" b="1" i="1" dirty="0" smtClean="0">
              <a:solidFill>
                <a:schemeClr val="bg2">
                  <a:lumMod val="10000"/>
                </a:schemeClr>
              </a:solidFill>
              <a:sym typeface="Wingdings" pitchFamily="2" charset="2"/>
            </a:endParaRPr>
          </a:p>
          <a:p>
            <a:r>
              <a:rPr lang="en-US" sz="2200" b="1" i="1" u="sng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Base conversion: </a:t>
            </a:r>
            <a:r>
              <a:rPr lang="en-US" sz="2200" b="1" i="1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	8    275		275 div 8 34 eights and 3 units</a:t>
            </a:r>
          </a:p>
          <a:p>
            <a:r>
              <a:rPr lang="en-US" sz="2200" b="1" i="1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			8    34  - 3	34 div 8  4 eights and 2 units</a:t>
            </a:r>
          </a:p>
          <a:p>
            <a:r>
              <a:rPr lang="en-US" sz="2200" b="1" i="1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			8     4  - 2</a:t>
            </a:r>
          </a:p>
          <a:p>
            <a:r>
              <a:rPr lang="en-US" sz="2200" b="1" i="1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			8     0 - 4</a:t>
            </a:r>
          </a:p>
          <a:p>
            <a:endParaRPr lang="en-US" sz="2200" b="1" i="1" dirty="0" smtClean="0">
              <a:solidFill>
                <a:schemeClr val="bg2">
                  <a:lumMod val="10000"/>
                </a:schemeClr>
              </a:solidFill>
              <a:sym typeface="Wingdings" pitchFamily="2" charset="2"/>
            </a:endParaRPr>
          </a:p>
          <a:p>
            <a:r>
              <a:rPr lang="en-US" sz="2200" b="1" i="1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	r:= q mod 8;</a:t>
            </a:r>
          </a:p>
          <a:p>
            <a:r>
              <a:rPr lang="en-US" sz="2200" b="1" i="1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	q:= q div 8;              These steps are iterated until q becomes 0</a:t>
            </a:r>
          </a:p>
          <a:p>
            <a:r>
              <a:rPr lang="en-US" sz="2200" b="1" i="1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			</a:t>
            </a:r>
          </a:p>
          <a:p>
            <a:endParaRPr lang="en-US" sz="2200" b="1" i="1" dirty="0" smtClean="0">
              <a:solidFill>
                <a:srgbClr val="0070C0"/>
              </a:solidFill>
            </a:endParaRPr>
          </a:p>
          <a:p>
            <a:endParaRPr lang="en-US" sz="2200" b="1" dirty="0" smtClean="0"/>
          </a:p>
          <a:p>
            <a:r>
              <a:rPr lang="en-US" sz="2400" b="1" dirty="0" smtClean="0"/>
              <a:t>	</a:t>
            </a:r>
            <a:endParaRPr lang="en-US" sz="2200" b="1" dirty="0" smtClean="0"/>
          </a:p>
          <a:p>
            <a:r>
              <a:rPr lang="en-US" sz="2200" b="1" dirty="0"/>
              <a:t>	</a:t>
            </a:r>
            <a:endParaRPr lang="en-US" sz="2200" b="1" dirty="0" smtClean="0"/>
          </a:p>
          <a:p>
            <a:r>
              <a:rPr lang="en-US" sz="2200" b="1" dirty="0"/>
              <a:t>	</a:t>
            </a:r>
            <a:endParaRPr lang="en-US" sz="2200" b="1" dirty="0" smtClean="0"/>
          </a:p>
          <a:p>
            <a:endParaRPr lang="en-US" sz="2200" b="1" dirty="0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2667000" y="4572000"/>
            <a:ext cx="1295400" cy="76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048000" y="4267200"/>
            <a:ext cx="137160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971800" y="4572000"/>
            <a:ext cx="137160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971800" y="4953000"/>
            <a:ext cx="137160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 flipH="1" flipV="1">
            <a:off x="4115594" y="4724400"/>
            <a:ext cx="1218406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971800" y="5257800"/>
            <a:ext cx="137160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8F173-1F76-49D1-A95A-0875BD834233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181600" cy="365125"/>
          </a:xfrm>
        </p:spPr>
        <p:txBody>
          <a:bodyPr/>
          <a:lstStyle/>
          <a:p>
            <a:r>
              <a:rPr lang="en-US" dirty="0" smtClean="0"/>
              <a:t>Prepared by:       </a:t>
            </a:r>
            <a:r>
              <a:rPr lang="en-US" dirty="0" err="1" smtClean="0"/>
              <a:t>T.Anandhi</a:t>
            </a:r>
            <a:r>
              <a:rPr lang="en-US" dirty="0" smtClean="0"/>
              <a:t>(Guest Lecturer) </a:t>
            </a:r>
            <a:r>
              <a:rPr lang="en-US" dirty="0" err="1" smtClean="0"/>
              <a:t>dept.of</a:t>
            </a:r>
            <a:r>
              <a:rPr lang="en-US" dirty="0" smtClean="0"/>
              <a:t> </a:t>
            </a:r>
            <a:r>
              <a:rPr lang="en-US" dirty="0" err="1" smtClean="0"/>
              <a:t>Comp.Sci</a:t>
            </a:r>
            <a:r>
              <a:rPr lang="en-US" dirty="0" smtClean="0"/>
              <a:t>, PAC, </a:t>
            </a:r>
            <a:r>
              <a:rPr lang="en-US" dirty="0" err="1" smtClean="0"/>
              <a:t>Cuddalore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228600"/>
            <a:ext cx="8915400" cy="86792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i="1" dirty="0" smtClean="0">
                <a:solidFill>
                  <a:schemeClr val="accent1">
                    <a:lumMod val="75000"/>
                  </a:schemeClr>
                </a:solidFill>
                <a:sym typeface="Wingdings" pitchFamily="2" charset="2"/>
              </a:rPr>
              <a:t>Essential steps:</a:t>
            </a:r>
          </a:p>
          <a:p>
            <a:r>
              <a:rPr lang="en-US" sz="2200" b="1" i="1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	a) initialize q as the number to be converted.</a:t>
            </a:r>
          </a:p>
          <a:p>
            <a:r>
              <a:rPr lang="en-US" sz="2200" b="1" i="1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	b) Extract remainder by dividing q by 8 </a:t>
            </a:r>
          </a:p>
          <a:p>
            <a:r>
              <a:rPr lang="en-US" sz="2200" b="1" i="1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	    and make  its quotient as new q, </a:t>
            </a:r>
          </a:p>
          <a:p>
            <a:r>
              <a:rPr lang="en-US" sz="2200" b="1" i="1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	    until q becomes zero.</a:t>
            </a:r>
          </a:p>
          <a:p>
            <a:endParaRPr lang="en-US" sz="2200" b="1" i="1" dirty="0" smtClean="0">
              <a:solidFill>
                <a:schemeClr val="bg2">
                  <a:lumMod val="10000"/>
                </a:schemeClr>
              </a:solidFill>
              <a:sym typeface="Wingdings" pitchFamily="2" charset="2"/>
            </a:endParaRPr>
          </a:p>
          <a:p>
            <a:endParaRPr lang="en-US" sz="2200" b="1" i="1" dirty="0" smtClean="0">
              <a:solidFill>
                <a:schemeClr val="bg2">
                  <a:lumMod val="10000"/>
                </a:schemeClr>
              </a:solidFill>
              <a:sym typeface="Wingdings" pitchFamily="2" charset="2"/>
            </a:endParaRPr>
          </a:p>
          <a:p>
            <a:r>
              <a:rPr lang="en-US" sz="2800" b="1" i="1" dirty="0" smtClean="0">
                <a:solidFill>
                  <a:srgbClr val="002060"/>
                </a:solidFill>
                <a:sym typeface="Wingdings" pitchFamily="2" charset="2"/>
              </a:rPr>
              <a:t>Algorithm description:</a:t>
            </a:r>
          </a:p>
          <a:p>
            <a:endParaRPr lang="en-US" sz="2200" b="1" i="1" dirty="0" smtClean="0">
              <a:solidFill>
                <a:schemeClr val="bg2">
                  <a:lumMod val="10000"/>
                </a:schemeClr>
              </a:solidFill>
              <a:sym typeface="Wingdings" pitchFamily="2" charset="2"/>
            </a:endParaRPr>
          </a:p>
          <a:p>
            <a:r>
              <a:rPr lang="en-US" sz="2200" b="1" i="1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Step1: Establish the new base and set q as the number to be converted.</a:t>
            </a:r>
          </a:p>
          <a:p>
            <a:r>
              <a:rPr lang="en-US" sz="2200" b="1" i="1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Step2: Set the new digit count </a:t>
            </a:r>
            <a:r>
              <a:rPr lang="en-US" sz="2200" b="1" i="1" dirty="0" err="1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ndigit</a:t>
            </a:r>
            <a:r>
              <a:rPr lang="en-US" sz="2200" b="1" i="1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 as zero.</a:t>
            </a:r>
          </a:p>
          <a:p>
            <a:r>
              <a:rPr lang="en-US" sz="2200" b="1" i="1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Step3: Repeatedly do until the quotient is zero.</a:t>
            </a:r>
          </a:p>
          <a:p>
            <a:r>
              <a:rPr lang="en-US" sz="2200" b="1" i="1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	a) Compute the remainder from current quotient ‘q’ divided by 	   	    ‘</a:t>
            </a:r>
            <a:r>
              <a:rPr lang="en-US" sz="2200" b="1" i="1" dirty="0" err="1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newbase</a:t>
            </a:r>
            <a:r>
              <a:rPr lang="en-US" sz="2200" b="1" i="1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’.</a:t>
            </a:r>
          </a:p>
          <a:p>
            <a:r>
              <a:rPr lang="en-US" sz="2200" b="1" i="1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	b) Convert ‘r’ to appropriate ASCII value</a:t>
            </a:r>
          </a:p>
          <a:p>
            <a:r>
              <a:rPr lang="en-US" sz="2200" b="1" i="1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	c) Increment ‘</a:t>
            </a:r>
            <a:r>
              <a:rPr lang="en-US" sz="2200" b="1" i="1" dirty="0" err="1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ndigit</a:t>
            </a:r>
            <a:r>
              <a:rPr lang="en-US" sz="2200" b="1" i="1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’ and store the r into output array  ‘</a:t>
            </a:r>
            <a:r>
              <a:rPr lang="en-US" sz="2200" b="1" i="1" dirty="0" err="1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newrep</a:t>
            </a:r>
            <a:r>
              <a:rPr lang="en-US" sz="2200" b="1" i="1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’</a:t>
            </a:r>
          </a:p>
          <a:p>
            <a:r>
              <a:rPr lang="en-US" sz="2200" b="1" i="1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	d) Compute next quotient ‘q’ from its predecessor using integer 	   division by ‘</a:t>
            </a:r>
            <a:r>
              <a:rPr lang="en-US" sz="2200" b="1" i="1" dirty="0" err="1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newbase</a:t>
            </a:r>
            <a:r>
              <a:rPr lang="en-US" sz="2200" b="1" i="1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’.</a:t>
            </a:r>
          </a:p>
          <a:p>
            <a:r>
              <a:rPr lang="en-US" sz="2200" b="1" i="1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			</a:t>
            </a:r>
          </a:p>
          <a:p>
            <a:endParaRPr lang="en-US" sz="2200" b="1" i="1" dirty="0" smtClean="0">
              <a:solidFill>
                <a:srgbClr val="0070C0"/>
              </a:solidFill>
            </a:endParaRPr>
          </a:p>
          <a:p>
            <a:endParaRPr lang="en-US" sz="2200" b="1" dirty="0" smtClean="0"/>
          </a:p>
          <a:p>
            <a:r>
              <a:rPr lang="en-US" sz="2400" b="1" dirty="0" smtClean="0"/>
              <a:t>	</a:t>
            </a:r>
            <a:endParaRPr lang="en-US" sz="2200" b="1" dirty="0" smtClean="0"/>
          </a:p>
          <a:p>
            <a:r>
              <a:rPr lang="en-US" sz="2200" b="1" dirty="0"/>
              <a:t>	</a:t>
            </a:r>
            <a:endParaRPr lang="en-US" sz="2200" b="1" dirty="0" smtClean="0"/>
          </a:p>
          <a:p>
            <a:r>
              <a:rPr lang="en-US" sz="2200" b="1" dirty="0"/>
              <a:t>	</a:t>
            </a:r>
            <a:endParaRPr lang="en-US" sz="2200" b="1" dirty="0" smtClean="0"/>
          </a:p>
          <a:p>
            <a:endParaRPr lang="en-US" sz="2200" b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8F173-1F76-49D1-A95A-0875BD834233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181600" cy="365125"/>
          </a:xfrm>
        </p:spPr>
        <p:txBody>
          <a:bodyPr/>
          <a:lstStyle/>
          <a:p>
            <a:r>
              <a:rPr lang="en-US" dirty="0" smtClean="0"/>
              <a:t>Prepared by:       </a:t>
            </a:r>
            <a:r>
              <a:rPr lang="en-US" dirty="0" err="1" smtClean="0"/>
              <a:t>T.Anandhi</a:t>
            </a:r>
            <a:r>
              <a:rPr lang="en-US" dirty="0" smtClean="0"/>
              <a:t>(Guest Lecturer) </a:t>
            </a:r>
            <a:r>
              <a:rPr lang="en-US" dirty="0" err="1" smtClean="0"/>
              <a:t>dept.of</a:t>
            </a:r>
            <a:r>
              <a:rPr lang="en-US" dirty="0" smtClean="0"/>
              <a:t> </a:t>
            </a:r>
            <a:r>
              <a:rPr lang="en-US" dirty="0" err="1" smtClean="0"/>
              <a:t>Comp.Sci</a:t>
            </a:r>
            <a:r>
              <a:rPr lang="en-US" dirty="0" smtClean="0"/>
              <a:t>, PAC, </a:t>
            </a:r>
            <a:r>
              <a:rPr lang="en-US" dirty="0" err="1" smtClean="0"/>
              <a:t>Cuddalore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0"/>
            <a:ext cx="8763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Problem9: </a:t>
            </a:r>
            <a:r>
              <a:rPr lang="en-US" sz="2400" b="1" dirty="0" smtClean="0"/>
              <a:t>Convert character representation of an integer into conventional decimal format</a:t>
            </a:r>
            <a:endParaRPr 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914400"/>
            <a:ext cx="8915400" cy="76636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Consider a decimal number 221:       2 x 10</a:t>
            </a:r>
            <a:r>
              <a:rPr lang="en-US" sz="2400" b="1" i="1" baseline="30000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2</a:t>
            </a:r>
            <a:r>
              <a:rPr lang="en-US" sz="2400" b="1" i="1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 + 2 x 10</a:t>
            </a:r>
            <a:r>
              <a:rPr lang="en-US" sz="2400" b="1" i="1" baseline="30000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1</a:t>
            </a:r>
            <a:r>
              <a:rPr lang="en-US" sz="2400" b="1" i="1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 + 1 x 10</a:t>
            </a:r>
            <a:r>
              <a:rPr lang="en-US" sz="2400" b="1" i="1" baseline="30000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0   </a:t>
            </a:r>
            <a:r>
              <a:rPr lang="en-US" sz="2400" b="1" i="1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=221</a:t>
            </a:r>
          </a:p>
          <a:p>
            <a:r>
              <a:rPr lang="en-US" sz="2400" b="1" i="1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Binary Notation: 1x2</a:t>
            </a:r>
            <a:r>
              <a:rPr lang="en-US" sz="2400" b="1" i="1" baseline="30000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7</a:t>
            </a:r>
            <a:r>
              <a:rPr lang="en-US" sz="2400" b="1" i="1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 + 1x2</a:t>
            </a:r>
            <a:r>
              <a:rPr lang="en-US" sz="2400" b="1" i="1" baseline="30000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6</a:t>
            </a:r>
            <a:r>
              <a:rPr lang="en-US" sz="2400" b="1" i="1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 +0x2</a:t>
            </a:r>
            <a:r>
              <a:rPr lang="en-US" sz="2400" b="1" i="1" baseline="30000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5</a:t>
            </a:r>
            <a:r>
              <a:rPr lang="en-US" sz="2400" b="1" i="1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 +1x2</a:t>
            </a:r>
            <a:r>
              <a:rPr lang="en-US" sz="2400" b="1" i="1" baseline="30000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4</a:t>
            </a:r>
            <a:r>
              <a:rPr lang="en-US" sz="2400" b="1" i="1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 +1x2</a:t>
            </a:r>
            <a:r>
              <a:rPr lang="en-US" sz="2400" b="1" i="1" baseline="30000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3</a:t>
            </a:r>
            <a:r>
              <a:rPr lang="en-US" sz="2400" b="1" i="1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 +1X2</a:t>
            </a:r>
            <a:r>
              <a:rPr lang="en-US" sz="2400" b="1" i="1" baseline="30000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2</a:t>
            </a:r>
            <a:r>
              <a:rPr lang="en-US" sz="2400" b="1" i="1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 +0x2</a:t>
            </a:r>
            <a:r>
              <a:rPr lang="en-US" sz="2400" b="1" i="1" baseline="30000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1</a:t>
            </a:r>
            <a:r>
              <a:rPr lang="en-US" sz="2400" b="1" i="1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 +1x2</a:t>
            </a:r>
            <a:r>
              <a:rPr lang="en-US" sz="2400" b="1" i="1" baseline="30000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0</a:t>
            </a:r>
            <a:r>
              <a:rPr lang="en-US" sz="2400" b="1" i="1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 =</a:t>
            </a:r>
          </a:p>
          <a:p>
            <a:r>
              <a:rPr lang="en-US" sz="2400" b="1" i="1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						11011101</a:t>
            </a:r>
          </a:p>
          <a:p>
            <a:endParaRPr lang="en-US" sz="2200" b="1" i="1" dirty="0" smtClean="0">
              <a:solidFill>
                <a:schemeClr val="bg2">
                  <a:lumMod val="10000"/>
                </a:schemeClr>
              </a:solidFill>
              <a:sym typeface="Wingdings" pitchFamily="2" charset="2"/>
            </a:endParaRPr>
          </a:p>
          <a:p>
            <a:r>
              <a:rPr lang="en-US" sz="2200" b="1" i="1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We use ASCII equivalent to pack multiple characters in a single word</a:t>
            </a:r>
          </a:p>
          <a:p>
            <a:r>
              <a:rPr lang="en-US" sz="2200" b="1" i="1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For </a:t>
            </a:r>
            <a:r>
              <a:rPr lang="en-US" sz="2200" b="1" i="1" dirty="0" err="1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eg</a:t>
            </a:r>
            <a:r>
              <a:rPr lang="en-US" sz="2200" b="1" i="1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:  for 0:  ASCII=00110000 ; decimal equivalent=48;</a:t>
            </a:r>
          </a:p>
          <a:p>
            <a:r>
              <a:rPr lang="en-US" sz="2200" b="1" i="1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	for 1: ASCII=00110001 ; decimal equivalent=49;</a:t>
            </a:r>
          </a:p>
          <a:p>
            <a:r>
              <a:rPr lang="en-US" sz="2200" b="1" i="1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	  ……</a:t>
            </a:r>
          </a:p>
          <a:p>
            <a:r>
              <a:rPr lang="en-US" sz="2200" b="1" i="1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	for A: ASCII=01000001 ; decimal equivalent=65;</a:t>
            </a:r>
          </a:p>
          <a:p>
            <a:r>
              <a:rPr lang="en-US" sz="2200" b="1" i="1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	for </a:t>
            </a:r>
            <a:r>
              <a:rPr lang="en-US" sz="2200" i="1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: </a:t>
            </a:r>
            <a:r>
              <a:rPr lang="en-US" sz="2200" b="1" i="1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ASCII=01000001 ; decimal equivalent=66;</a:t>
            </a:r>
          </a:p>
          <a:p>
            <a:r>
              <a:rPr lang="en-US" sz="2200" b="1" i="1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	   ……</a:t>
            </a:r>
          </a:p>
          <a:p>
            <a:r>
              <a:rPr lang="en-US" sz="2200" b="1" i="1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	for a: ASCII=01100001 ; decimal equivalent=97;</a:t>
            </a:r>
          </a:p>
          <a:p>
            <a:endParaRPr lang="en-US" sz="2200" b="1" i="1" dirty="0" smtClean="0">
              <a:solidFill>
                <a:schemeClr val="bg2">
                  <a:lumMod val="10000"/>
                </a:schemeClr>
              </a:solidFill>
              <a:sym typeface="Wingdings" pitchFamily="2" charset="2"/>
            </a:endParaRPr>
          </a:p>
          <a:p>
            <a:r>
              <a:rPr lang="en-US" sz="2200" b="1" i="1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T o store 1984:		 1	 9	8	4</a:t>
            </a:r>
          </a:p>
          <a:p>
            <a:endParaRPr lang="en-US" sz="2200" b="1" i="1" dirty="0" smtClean="0">
              <a:solidFill>
                <a:schemeClr val="bg2">
                  <a:lumMod val="10000"/>
                </a:schemeClr>
              </a:solidFill>
              <a:sym typeface="Wingdings" pitchFamily="2" charset="2"/>
            </a:endParaRPr>
          </a:p>
          <a:p>
            <a:r>
              <a:rPr lang="en-US" sz="2200" b="1" i="1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			</a:t>
            </a:r>
          </a:p>
          <a:p>
            <a:endParaRPr lang="en-US" sz="2200" b="1" i="1" dirty="0" smtClean="0">
              <a:solidFill>
                <a:srgbClr val="0070C0"/>
              </a:solidFill>
            </a:endParaRPr>
          </a:p>
          <a:p>
            <a:endParaRPr lang="en-US" sz="2200" b="1" dirty="0" smtClean="0"/>
          </a:p>
          <a:p>
            <a:r>
              <a:rPr lang="en-US" sz="2400" b="1" dirty="0" smtClean="0"/>
              <a:t>	</a:t>
            </a:r>
            <a:endParaRPr lang="en-US" sz="2200" b="1" dirty="0" smtClean="0"/>
          </a:p>
          <a:p>
            <a:r>
              <a:rPr lang="en-US" sz="2200" b="1" dirty="0"/>
              <a:t>	</a:t>
            </a:r>
            <a:endParaRPr lang="en-US" sz="2200" b="1" dirty="0" smtClean="0"/>
          </a:p>
          <a:p>
            <a:r>
              <a:rPr lang="en-US" sz="2200" b="1" dirty="0"/>
              <a:t>	</a:t>
            </a:r>
            <a:endParaRPr lang="en-US" sz="2200" b="1" dirty="0" smtClean="0"/>
          </a:p>
          <a:p>
            <a:endParaRPr lang="en-US" sz="2200" b="1" dirty="0"/>
          </a:p>
        </p:txBody>
      </p:sp>
      <p:sp>
        <p:nvSpPr>
          <p:cNvPr id="11" name="Rectangle 10"/>
          <p:cNvSpPr/>
          <p:nvPr/>
        </p:nvSpPr>
        <p:spPr>
          <a:xfrm>
            <a:off x="2895600" y="6019800"/>
            <a:ext cx="609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49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657600" y="6019800"/>
            <a:ext cx="609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57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648200" y="6019800"/>
            <a:ext cx="609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56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5562600" y="6019800"/>
            <a:ext cx="609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52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 rot="5400000">
            <a:off x="3048794" y="5866606"/>
            <a:ext cx="3048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5400000">
            <a:off x="3963194" y="5790406"/>
            <a:ext cx="3048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5400000">
            <a:off x="4801394" y="5790406"/>
            <a:ext cx="3048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5400000">
            <a:off x="5791994" y="5790406"/>
            <a:ext cx="3048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8F173-1F76-49D1-A95A-0875BD834233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5257800" cy="365125"/>
          </a:xfrm>
        </p:spPr>
        <p:txBody>
          <a:bodyPr/>
          <a:lstStyle/>
          <a:p>
            <a:r>
              <a:rPr lang="en-US" dirty="0" smtClean="0"/>
              <a:t>Prepared by:     `  </a:t>
            </a:r>
            <a:r>
              <a:rPr lang="en-US" dirty="0" err="1" smtClean="0"/>
              <a:t>T.Anandhi</a:t>
            </a:r>
            <a:r>
              <a:rPr lang="en-US" dirty="0" smtClean="0"/>
              <a:t>(Guest Lecturer) </a:t>
            </a:r>
            <a:r>
              <a:rPr lang="en-US" dirty="0" err="1" smtClean="0"/>
              <a:t>dept.of</a:t>
            </a:r>
            <a:r>
              <a:rPr lang="en-US" dirty="0" smtClean="0"/>
              <a:t> </a:t>
            </a:r>
            <a:r>
              <a:rPr lang="en-US" dirty="0" err="1" smtClean="0"/>
              <a:t>Comp.Sci</a:t>
            </a:r>
            <a:r>
              <a:rPr lang="en-US" dirty="0" smtClean="0"/>
              <a:t>, PAC, </a:t>
            </a:r>
            <a:r>
              <a:rPr lang="en-US" dirty="0" err="1" smtClean="0"/>
              <a:t>Cuddalore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8857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i="1" dirty="0" smtClean="0"/>
              <a:t>To make ASCII conversion </a:t>
            </a:r>
            <a:r>
              <a:rPr lang="en-US" sz="2200" b="1" i="1" dirty="0" err="1" smtClean="0"/>
              <a:t>ord</a:t>
            </a:r>
            <a:r>
              <a:rPr lang="en-US" sz="2200" b="1" i="1" dirty="0" smtClean="0"/>
              <a:t>() function is used.</a:t>
            </a:r>
          </a:p>
          <a:p>
            <a:r>
              <a:rPr lang="en-US" sz="2200" b="1" i="1" dirty="0" smtClean="0"/>
              <a:t>	x:=</a:t>
            </a:r>
            <a:r>
              <a:rPr lang="en-US" sz="2200" b="1" i="1" dirty="0" err="1" smtClean="0"/>
              <a:t>ord</a:t>
            </a:r>
            <a:r>
              <a:rPr lang="en-US" sz="2200" b="1" i="1" dirty="0" smtClean="0"/>
              <a:t>(‘9’) </a:t>
            </a:r>
            <a:r>
              <a:rPr lang="en-US" sz="2200" b="1" i="1" dirty="0" smtClean="0">
                <a:sym typeface="Wingdings" pitchFamily="2" charset="2"/>
              </a:rPr>
              <a:t></a:t>
            </a:r>
            <a:r>
              <a:rPr lang="en-US" sz="2200" b="1" i="1" dirty="0" smtClean="0"/>
              <a:t>will assign 57 to x . To get decimal subtract </a:t>
            </a:r>
            <a:r>
              <a:rPr lang="en-US" sz="2200" b="1" i="1" dirty="0" err="1" smtClean="0"/>
              <a:t>ord</a:t>
            </a:r>
            <a:r>
              <a:rPr lang="en-US" sz="2200" b="1" i="1" dirty="0" smtClean="0"/>
              <a:t>(‘0’)</a:t>
            </a:r>
          </a:p>
          <a:p>
            <a:endParaRPr lang="en-US" sz="2200" b="1" i="1" dirty="0" smtClean="0"/>
          </a:p>
          <a:p>
            <a:pPr marL="457200" indent="-457200">
              <a:buAutoNum type="arabicPlain"/>
            </a:pPr>
            <a:r>
              <a:rPr lang="en-US" sz="2200" b="1" i="1" dirty="0" smtClean="0">
                <a:sym typeface="Wingdings" pitchFamily="2" charset="2"/>
              </a:rPr>
              <a:t>1		      1</a:t>
            </a:r>
          </a:p>
          <a:p>
            <a:pPr marL="457200" indent="-457200">
              <a:buAutoNum type="arabicPlain" startAt="9"/>
            </a:pPr>
            <a:r>
              <a:rPr lang="en-US" sz="2200" b="1" i="1" dirty="0" smtClean="0">
                <a:sym typeface="Wingdings" pitchFamily="2" charset="2"/>
              </a:rPr>
              <a:t>1 x 10 + 9      19</a:t>
            </a:r>
          </a:p>
          <a:p>
            <a:pPr marL="457200" indent="-457200">
              <a:buAutoNum type="arabicPlain" startAt="8"/>
            </a:pPr>
            <a:r>
              <a:rPr lang="en-US" sz="2200" b="1" i="1" dirty="0" smtClean="0">
                <a:sym typeface="Wingdings" pitchFamily="2" charset="2"/>
              </a:rPr>
              <a:t>19 x 10 + 8    198</a:t>
            </a:r>
          </a:p>
          <a:p>
            <a:pPr marL="457200" indent="-457200">
              <a:buAutoNum type="arabicPlain" startAt="4"/>
            </a:pPr>
            <a:r>
              <a:rPr lang="en-US" sz="2200" b="1" i="1" dirty="0" smtClean="0">
                <a:sym typeface="Wingdings" pitchFamily="2" charset="2"/>
              </a:rPr>
              <a:t>198 x 10 + 4  1984</a:t>
            </a:r>
          </a:p>
          <a:p>
            <a:pPr marL="457200" indent="-457200"/>
            <a:endParaRPr lang="en-US" sz="2200" b="1" i="1" dirty="0" smtClean="0">
              <a:sym typeface="Wingdings" pitchFamily="2" charset="2"/>
            </a:endParaRPr>
          </a:p>
          <a:p>
            <a:pPr marL="457200" indent="-457200">
              <a:lnSpc>
                <a:spcPct val="120000"/>
              </a:lnSpc>
            </a:pPr>
            <a:r>
              <a:rPr lang="en-US" sz="2400" b="1" i="1" u="sng" dirty="0" smtClean="0">
                <a:sym typeface="Wingdings" pitchFamily="2" charset="2"/>
              </a:rPr>
              <a:t>Algorithm Description:</a:t>
            </a:r>
          </a:p>
          <a:p>
            <a:pPr marL="457200" indent="-457200">
              <a:lnSpc>
                <a:spcPct val="120000"/>
              </a:lnSpc>
            </a:pPr>
            <a:r>
              <a:rPr lang="en-US" sz="2200" b="1" i="1" dirty="0" smtClean="0">
                <a:sym typeface="Wingdings" pitchFamily="2" charset="2"/>
              </a:rPr>
              <a:t>Step1: Establish a character string to be converted to decimal and its length.</a:t>
            </a:r>
          </a:p>
          <a:p>
            <a:pPr marL="457200" indent="-457200">
              <a:lnSpc>
                <a:spcPct val="120000"/>
              </a:lnSpc>
            </a:pPr>
            <a:r>
              <a:rPr lang="en-US" sz="2200" b="1" i="1" dirty="0" smtClean="0">
                <a:sym typeface="Wingdings" pitchFamily="2" charset="2"/>
              </a:rPr>
              <a:t>Step2: Initialize decimal value to zero.</a:t>
            </a:r>
          </a:p>
          <a:p>
            <a:pPr marL="457200" indent="-457200">
              <a:lnSpc>
                <a:spcPct val="120000"/>
              </a:lnSpc>
            </a:pPr>
            <a:r>
              <a:rPr lang="en-US" sz="2200" b="1" i="1" dirty="0" smtClean="0">
                <a:sym typeface="Wingdings" pitchFamily="2" charset="2"/>
              </a:rPr>
              <a:t>Step3: Set base 0 value to ASCII   or ordinal value of ‘0’.</a:t>
            </a:r>
          </a:p>
          <a:p>
            <a:pPr marL="457200" indent="-457200">
              <a:lnSpc>
                <a:spcPct val="120000"/>
              </a:lnSpc>
            </a:pPr>
            <a:r>
              <a:rPr lang="en-US" sz="2200" b="1" i="1" dirty="0" smtClean="0">
                <a:sym typeface="Wingdings" pitchFamily="2" charset="2"/>
              </a:rPr>
              <a:t>Step4: While number of characters to be examined is less than n repeat.</a:t>
            </a:r>
          </a:p>
          <a:p>
            <a:pPr marL="457200" indent="-457200">
              <a:lnSpc>
                <a:spcPct val="120000"/>
              </a:lnSpc>
            </a:pPr>
            <a:r>
              <a:rPr lang="en-US" sz="2200" b="1" i="1" dirty="0" smtClean="0">
                <a:sym typeface="Wingdings" pitchFamily="2" charset="2"/>
              </a:rPr>
              <a:t>	a) Convert next character to corresponding decimal digit.</a:t>
            </a:r>
          </a:p>
          <a:p>
            <a:pPr marL="457200" indent="-457200">
              <a:lnSpc>
                <a:spcPct val="120000"/>
              </a:lnSpc>
            </a:pPr>
            <a:r>
              <a:rPr lang="en-US" sz="2200" b="1" i="1" dirty="0" smtClean="0">
                <a:sym typeface="Wingdings" pitchFamily="2" charset="2"/>
              </a:rPr>
              <a:t>	b) Shift current decimal value to the left  one digit and add in digit for current character.</a:t>
            </a:r>
          </a:p>
          <a:p>
            <a:pPr marL="457200" indent="-457200">
              <a:lnSpc>
                <a:spcPct val="120000"/>
              </a:lnSpc>
            </a:pPr>
            <a:r>
              <a:rPr lang="en-US" sz="2200" b="1" i="1" dirty="0" smtClean="0">
                <a:sym typeface="Wingdings" pitchFamily="2" charset="2"/>
              </a:rPr>
              <a:t>Step5:Return Decimal integer to corresponding character input.</a:t>
            </a:r>
          </a:p>
          <a:p>
            <a:pPr marL="457200" indent="-457200"/>
            <a:endParaRPr lang="en-US" sz="2200" b="1" i="1" dirty="0" smtClean="0"/>
          </a:p>
          <a:p>
            <a:endParaRPr lang="en-US" sz="2200" b="1" dirty="0" smtClean="0"/>
          </a:p>
          <a:p>
            <a:r>
              <a:rPr lang="en-US" sz="2400" b="1" dirty="0" smtClean="0"/>
              <a:t>	</a:t>
            </a:r>
            <a:endParaRPr lang="en-US" sz="2200" b="1" dirty="0" smtClean="0"/>
          </a:p>
          <a:p>
            <a:r>
              <a:rPr lang="en-US" sz="2200" b="1" dirty="0"/>
              <a:t>	</a:t>
            </a:r>
            <a:endParaRPr lang="en-US" sz="2200" b="1" dirty="0" smtClean="0"/>
          </a:p>
          <a:p>
            <a:r>
              <a:rPr lang="en-US" sz="2200" b="1" dirty="0"/>
              <a:t>	</a:t>
            </a:r>
            <a:endParaRPr lang="en-US" sz="2200" b="1" dirty="0" smtClean="0"/>
          </a:p>
          <a:p>
            <a:endParaRPr lang="en-US" sz="22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4038600" y="1371600"/>
            <a:ext cx="3962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At each step multiplying the previous decimal value with 10 and adding with the current decimal digit</a:t>
            </a:r>
            <a:endParaRPr lang="en-US" sz="2400" dirty="0"/>
          </a:p>
        </p:txBody>
      </p:sp>
      <p:sp>
        <p:nvSpPr>
          <p:cNvPr id="22" name="Rounded Rectangle 21"/>
          <p:cNvSpPr/>
          <p:nvPr/>
        </p:nvSpPr>
        <p:spPr>
          <a:xfrm>
            <a:off x="4038600" y="1371600"/>
            <a:ext cx="4038600" cy="1600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8F173-1F76-49D1-A95A-0875BD834233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257800" cy="365125"/>
          </a:xfrm>
        </p:spPr>
        <p:txBody>
          <a:bodyPr/>
          <a:lstStyle/>
          <a:p>
            <a:r>
              <a:rPr lang="en-US" dirty="0" smtClean="0"/>
              <a:t>Prepared by:       </a:t>
            </a:r>
            <a:r>
              <a:rPr lang="en-US" dirty="0" err="1" smtClean="0"/>
              <a:t>T.Anandhi</a:t>
            </a:r>
            <a:r>
              <a:rPr lang="en-US" dirty="0" smtClean="0"/>
              <a:t>(Guest Lecturer) </a:t>
            </a:r>
            <a:r>
              <a:rPr lang="en-US" dirty="0" err="1" smtClean="0"/>
              <a:t>dept.of</a:t>
            </a:r>
            <a:r>
              <a:rPr lang="en-US" dirty="0" smtClean="0"/>
              <a:t> </a:t>
            </a:r>
            <a:r>
              <a:rPr lang="en-US" dirty="0" err="1" smtClean="0"/>
              <a:t>Comp.Sci</a:t>
            </a:r>
            <a:r>
              <a:rPr lang="en-US" dirty="0" smtClean="0"/>
              <a:t>, PAC, </a:t>
            </a:r>
            <a:r>
              <a:rPr lang="en-US" dirty="0" err="1" smtClean="0"/>
              <a:t>Cuddalore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1371600" y="3048000"/>
            <a:ext cx="6705600" cy="923330"/>
          </a:xfrm>
          <a:custGeom>
            <a:avLst/>
            <a:gdLst>
              <a:gd name="connsiteX0" fmla="*/ 0 w 6622262"/>
              <a:gd name="connsiteY0" fmla="*/ 0 h 923330"/>
              <a:gd name="connsiteX1" fmla="*/ 6622262 w 6622262"/>
              <a:gd name="connsiteY1" fmla="*/ 0 h 923330"/>
              <a:gd name="connsiteX2" fmla="*/ 6622262 w 6622262"/>
              <a:gd name="connsiteY2" fmla="*/ 923330 h 923330"/>
              <a:gd name="connsiteX3" fmla="*/ 0 w 6622262"/>
              <a:gd name="connsiteY3" fmla="*/ 923330 h 923330"/>
              <a:gd name="connsiteX4" fmla="*/ 0 w 6622262"/>
              <a:gd name="connsiteY4" fmla="*/ 0 h 923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22262" h="923330">
                <a:moveTo>
                  <a:pt x="0" y="0"/>
                </a:moveTo>
                <a:lnTo>
                  <a:pt x="6622262" y="0"/>
                </a:lnTo>
                <a:lnTo>
                  <a:pt x="6622262" y="923330"/>
                </a:lnTo>
                <a:lnTo>
                  <a:pt x="0" y="923330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FACTORING METHODS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8F173-1F76-49D1-A95A-0875BD834233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257800" cy="365125"/>
          </a:xfrm>
        </p:spPr>
        <p:txBody>
          <a:bodyPr/>
          <a:lstStyle/>
          <a:p>
            <a:r>
              <a:rPr lang="en-US" dirty="0" smtClean="0"/>
              <a:t>Prepared by:       </a:t>
            </a:r>
            <a:r>
              <a:rPr lang="en-US" dirty="0" err="1" smtClean="0"/>
              <a:t>T.Anandhi</a:t>
            </a:r>
            <a:r>
              <a:rPr lang="en-US" dirty="0" smtClean="0"/>
              <a:t>(Guest Lecturer) </a:t>
            </a:r>
            <a:r>
              <a:rPr lang="en-US" dirty="0" err="1" smtClean="0"/>
              <a:t>dept.of</a:t>
            </a:r>
            <a:r>
              <a:rPr lang="en-US" dirty="0" smtClean="0"/>
              <a:t> </a:t>
            </a:r>
            <a:r>
              <a:rPr lang="en-US" dirty="0" err="1" smtClean="0"/>
              <a:t>Comp.Sci</a:t>
            </a:r>
            <a:r>
              <a:rPr lang="en-US" dirty="0" smtClean="0"/>
              <a:t>, PAC, </a:t>
            </a:r>
            <a:r>
              <a:rPr lang="en-US" dirty="0" err="1" smtClean="0"/>
              <a:t>Cuddalore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285729"/>
            <a:ext cx="8501090" cy="857256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>Problem10:</a:t>
            </a:r>
            <a:r>
              <a:rPr lang="en-US" sz="3100" dirty="0" smtClean="0"/>
              <a:t>Given a number ‘m’. Devise an algorithm to Find the Square root of the number</a:t>
            </a:r>
            <a:endParaRPr lang="en-US" sz="3100" dirty="0"/>
          </a:p>
        </p:txBody>
      </p:sp>
      <p:sp>
        <p:nvSpPr>
          <p:cNvPr id="5" name="TextBox 4"/>
          <p:cNvSpPr txBox="1"/>
          <p:nvPr/>
        </p:nvSpPr>
        <p:spPr>
          <a:xfrm>
            <a:off x="500034" y="1357298"/>
            <a:ext cx="8143932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Algorithm Development: </a:t>
            </a:r>
            <a:r>
              <a:rPr lang="en-US" sz="2400" dirty="0" smtClean="0"/>
              <a:t>C </a:t>
            </a:r>
            <a:r>
              <a:rPr lang="en-US" sz="2400" dirty="0" err="1" smtClean="0"/>
              <a:t>onsider</a:t>
            </a:r>
            <a:r>
              <a:rPr lang="en-US" sz="2400" dirty="0" smtClean="0"/>
              <a:t> a number m=36</a:t>
            </a:r>
          </a:p>
          <a:p>
            <a:r>
              <a:rPr lang="en-US" sz="2400" dirty="0"/>
              <a:t>	</a:t>
            </a:r>
            <a:endParaRPr lang="en-US" sz="2400" dirty="0" smtClean="0"/>
          </a:p>
          <a:p>
            <a:r>
              <a:rPr lang="en-US" sz="2400" dirty="0" smtClean="0"/>
              <a:t>If  n x n = m then n is said to be the square root of ‘m’.</a:t>
            </a:r>
          </a:p>
          <a:p>
            <a:endParaRPr lang="en-US" sz="2400" dirty="0"/>
          </a:p>
          <a:p>
            <a:r>
              <a:rPr lang="en-US" sz="2400" b="1" dirty="0" smtClean="0"/>
              <a:t>Systematic Approach:</a:t>
            </a:r>
          </a:p>
          <a:p>
            <a:endParaRPr lang="en-US" sz="2400" b="1" dirty="0" smtClean="0"/>
          </a:p>
          <a:p>
            <a:r>
              <a:rPr lang="en-US" sz="2400" dirty="0" smtClean="0"/>
              <a:t>a) By guessing choose a number less than m.</a:t>
            </a:r>
          </a:p>
          <a:p>
            <a:r>
              <a:rPr lang="en-US" sz="2400" dirty="0" smtClean="0"/>
              <a:t>b)Square the number. If the square is less than the given ‘m’ increase n by 0.1</a:t>
            </a:r>
            <a:endParaRPr lang="en-US" sz="2400" dirty="0"/>
          </a:p>
          <a:p>
            <a:r>
              <a:rPr lang="en-US" sz="2400" dirty="0" smtClean="0"/>
              <a:t>c) If the square is greater than ‘m’ decrease the n by 0.1</a:t>
            </a:r>
          </a:p>
          <a:p>
            <a:r>
              <a:rPr lang="en-US" sz="2400" dirty="0" smtClean="0"/>
              <a:t>d) Repeat the steps.</a:t>
            </a:r>
          </a:p>
          <a:p>
            <a:endParaRPr lang="en-US" sz="2400" dirty="0"/>
          </a:p>
          <a:p>
            <a:r>
              <a:rPr lang="en-US" sz="2400" dirty="0" smtClean="0"/>
              <a:t>	If our initial guess is bad the number of iterations will be very high.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8F173-1F76-49D1-A95A-0875BD834233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257800" cy="365125"/>
          </a:xfrm>
        </p:spPr>
        <p:txBody>
          <a:bodyPr/>
          <a:lstStyle/>
          <a:p>
            <a:r>
              <a:rPr lang="en-US" dirty="0" smtClean="0"/>
              <a:t>Prepared by:       </a:t>
            </a:r>
            <a:r>
              <a:rPr lang="en-US" dirty="0" err="1" smtClean="0"/>
              <a:t>T.Anandhi</a:t>
            </a:r>
            <a:r>
              <a:rPr lang="en-US" dirty="0" smtClean="0"/>
              <a:t>(Guest Lecturer) </a:t>
            </a:r>
            <a:r>
              <a:rPr lang="en-US" dirty="0" err="1" smtClean="0"/>
              <a:t>dept.of</a:t>
            </a:r>
            <a:r>
              <a:rPr lang="en-US" dirty="0" smtClean="0"/>
              <a:t> </a:t>
            </a:r>
            <a:r>
              <a:rPr lang="en-US" dirty="0" err="1" smtClean="0"/>
              <a:t>Comp.Sci</a:t>
            </a:r>
            <a:r>
              <a:rPr lang="en-US" dirty="0" smtClean="0"/>
              <a:t>, PAC, </a:t>
            </a:r>
            <a:r>
              <a:rPr lang="en-US" dirty="0" err="1" smtClean="0"/>
              <a:t>Cuddalore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4800" y="0"/>
            <a:ext cx="8143932" cy="7940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sz="2800" b="1" dirty="0" smtClean="0"/>
              <a:t>To make the algorithm better and reduce iterations:</a:t>
            </a:r>
          </a:p>
          <a:p>
            <a:r>
              <a:rPr lang="en-US" sz="2800" b="1" dirty="0" smtClean="0"/>
              <a:t>(36 is considered as given number)</a:t>
            </a:r>
          </a:p>
          <a:p>
            <a:endParaRPr lang="en-US" sz="2800" b="1" dirty="0" smtClean="0"/>
          </a:p>
          <a:p>
            <a:pPr marL="342900" indent="-342900">
              <a:buAutoNum type="arabicPeriod"/>
            </a:pPr>
            <a:r>
              <a:rPr lang="en-US" sz="2800" dirty="0" smtClean="0"/>
              <a:t>Guess a number (say 9).</a:t>
            </a:r>
          </a:p>
          <a:p>
            <a:pPr marL="342900" indent="-342900">
              <a:buAutoNum type="arabicPeriod"/>
            </a:pPr>
            <a:r>
              <a:rPr lang="en-US" sz="2800" dirty="0" smtClean="0"/>
              <a:t>Square it. 9 x 9=81. It is greater than 36.</a:t>
            </a:r>
          </a:p>
          <a:p>
            <a:pPr marL="342900" indent="-342900">
              <a:buAutoNum type="arabicPeriod"/>
            </a:pPr>
            <a:r>
              <a:rPr lang="en-US" sz="2800" dirty="0" smtClean="0"/>
              <a:t>So Divide 36/9 =&gt; gives 4 . (Our guess is 9. Its compliment is 4.)</a:t>
            </a:r>
          </a:p>
          <a:p>
            <a:pPr marL="342900" indent="-342900">
              <a:buAutoNum type="arabicPeriod"/>
            </a:pPr>
            <a:r>
              <a:rPr lang="en-US" sz="2800" dirty="0" smtClean="0"/>
              <a:t>Square of the compliment 4 x 4 = 16.</a:t>
            </a:r>
          </a:p>
          <a:p>
            <a:pPr marL="342900" indent="-342900">
              <a:buAutoNum type="arabicPeriod"/>
            </a:pPr>
            <a:r>
              <a:rPr lang="en-US" sz="2800" dirty="0" smtClean="0"/>
              <a:t>We can find that the square root is in between 9 and 4    (9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&gt;answer&gt;4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)</a:t>
            </a:r>
          </a:p>
          <a:p>
            <a:pPr marL="342900" indent="-342900">
              <a:buAutoNum type="arabicPeriod"/>
            </a:pPr>
            <a:r>
              <a:rPr lang="en-US" sz="2800" dirty="0" smtClean="0"/>
              <a:t>Take the average of guess and compliment. (9 + 4)/2 = 6.5.</a:t>
            </a:r>
          </a:p>
          <a:p>
            <a:pPr marL="342900" indent="-342900">
              <a:buAutoNum type="arabicPeriod"/>
            </a:pPr>
            <a:r>
              <a:rPr lang="en-US" sz="2800" dirty="0" smtClean="0"/>
              <a:t> Keep this average as new guess.</a:t>
            </a:r>
          </a:p>
          <a:p>
            <a:pPr marL="342900" indent="-342900">
              <a:buAutoNum type="arabicPeriod"/>
            </a:pPr>
            <a:r>
              <a:rPr lang="en-US" sz="2800" dirty="0" smtClean="0"/>
              <a:t>Repeat the steps 3 to 7 until we get closer the answer.</a:t>
            </a:r>
          </a:p>
          <a:p>
            <a:pPr marL="342900" indent="-342900">
              <a:buAutoNum type="arabicPeriod"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8F173-1F76-49D1-A95A-0875BD834233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257800" cy="365125"/>
          </a:xfrm>
        </p:spPr>
        <p:txBody>
          <a:bodyPr/>
          <a:lstStyle/>
          <a:p>
            <a:r>
              <a:rPr lang="en-US" dirty="0" smtClean="0"/>
              <a:t>Prepared by:       </a:t>
            </a:r>
            <a:r>
              <a:rPr lang="en-US" dirty="0" err="1" smtClean="0"/>
              <a:t>T.Anandhi</a:t>
            </a:r>
            <a:r>
              <a:rPr lang="en-US" dirty="0" smtClean="0"/>
              <a:t>(Guest Lecturer) </a:t>
            </a:r>
            <a:r>
              <a:rPr lang="en-US" dirty="0" err="1" smtClean="0"/>
              <a:t>dept.of</a:t>
            </a:r>
            <a:r>
              <a:rPr lang="en-US" dirty="0" smtClean="0"/>
              <a:t> </a:t>
            </a:r>
            <a:r>
              <a:rPr lang="en-US" dirty="0" err="1" smtClean="0"/>
              <a:t>Comp.Sci</a:t>
            </a:r>
            <a:r>
              <a:rPr lang="en-US" dirty="0" smtClean="0"/>
              <a:t>, PAC, </a:t>
            </a:r>
            <a:r>
              <a:rPr lang="en-US" dirty="0" err="1" smtClean="0"/>
              <a:t>Cuddalore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28596" y="214290"/>
            <a:ext cx="8286808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Complimentary:= m/guess;</a:t>
            </a:r>
          </a:p>
          <a:p>
            <a:r>
              <a:rPr lang="en-US" sz="2400" dirty="0" smtClean="0"/>
              <a:t>g2:= (g1 + complimentary)/2;</a:t>
            </a:r>
          </a:p>
          <a:p>
            <a:r>
              <a:rPr lang="en-US" sz="2400" dirty="0" smtClean="0"/>
              <a:t>g</a:t>
            </a:r>
            <a:r>
              <a:rPr lang="en-US" sz="2400" dirty="0"/>
              <a:t>1</a:t>
            </a:r>
            <a:r>
              <a:rPr lang="en-US" sz="2400" dirty="0" smtClean="0"/>
              <a:t>:= g2;</a:t>
            </a:r>
          </a:p>
          <a:p>
            <a:endParaRPr lang="en-US" sz="2400" dirty="0"/>
          </a:p>
          <a:p>
            <a:r>
              <a:rPr lang="en-US" sz="2400" b="1" u="sng" dirty="0" smtClean="0"/>
              <a:t>Algorithm Description:</a:t>
            </a:r>
          </a:p>
          <a:p>
            <a:endParaRPr lang="en-US" sz="2400" dirty="0" smtClean="0"/>
          </a:p>
          <a:p>
            <a:r>
              <a:rPr lang="en-US" sz="2400" dirty="0" smtClean="0"/>
              <a:t>Step1: Establish whose square root is to be found and the termination condition error e</a:t>
            </a:r>
          </a:p>
          <a:p>
            <a:r>
              <a:rPr lang="en-US" sz="2400" dirty="0" smtClean="0"/>
              <a:t>Step2: Set the initial guess g2 as m/2</a:t>
            </a:r>
          </a:p>
          <a:p>
            <a:r>
              <a:rPr lang="en-US" sz="2400" dirty="0" smtClean="0"/>
              <a:t>Step3: Repeatedly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a) Let g1 assume the role of g1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b)Generate the better estimate g2 of the square root 	using the averaging  </a:t>
            </a:r>
            <a:r>
              <a:rPr lang="en-US" sz="2400" dirty="0" err="1" smtClean="0"/>
              <a:t>fomula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         Until the absolute difference between g1 and g2 is less     	than e</a:t>
            </a:r>
          </a:p>
          <a:p>
            <a:r>
              <a:rPr lang="en-US" sz="2400" dirty="0" smtClean="0"/>
              <a:t>Step4: Return the result 2</a:t>
            </a:r>
          </a:p>
          <a:p>
            <a:endParaRPr lang="en-US" sz="2400" dirty="0" smtClean="0"/>
          </a:p>
          <a:p>
            <a:pPr marL="342900" indent="-342900">
              <a:buAutoNum type="arabicPeriod"/>
            </a:pPr>
            <a:endParaRPr lang="en-US" sz="24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3" name="Right Brace 12"/>
          <p:cNvSpPr/>
          <p:nvPr/>
        </p:nvSpPr>
        <p:spPr>
          <a:xfrm>
            <a:off x="4143372" y="285728"/>
            <a:ext cx="357190" cy="928694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500562" y="500042"/>
            <a:ext cx="371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Repeated until the result is very close to square root value. </a:t>
            </a:r>
            <a:endParaRPr lang="en-US" sz="2000" b="1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8F173-1F76-49D1-A95A-0875BD834233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257800" cy="365125"/>
          </a:xfrm>
        </p:spPr>
        <p:txBody>
          <a:bodyPr/>
          <a:lstStyle/>
          <a:p>
            <a:r>
              <a:rPr lang="en-US" dirty="0" smtClean="0"/>
              <a:t>Prepared by:       </a:t>
            </a:r>
            <a:r>
              <a:rPr lang="en-US" dirty="0" err="1" smtClean="0"/>
              <a:t>T.Anandhi</a:t>
            </a:r>
            <a:r>
              <a:rPr lang="en-US" dirty="0" smtClean="0"/>
              <a:t>(Guest Lecturer) </a:t>
            </a:r>
            <a:r>
              <a:rPr lang="en-US" dirty="0" err="1" smtClean="0"/>
              <a:t>dept.of</a:t>
            </a:r>
            <a:r>
              <a:rPr lang="en-US" dirty="0" smtClean="0"/>
              <a:t> </a:t>
            </a:r>
            <a:r>
              <a:rPr lang="en-US" dirty="0" err="1" smtClean="0"/>
              <a:t>Comp.Sci</a:t>
            </a:r>
            <a:r>
              <a:rPr lang="en-US" dirty="0" smtClean="0"/>
              <a:t>, PAC, </a:t>
            </a:r>
            <a:r>
              <a:rPr lang="en-US" dirty="0" err="1" smtClean="0"/>
              <a:t>Cuddalore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0"/>
            <a:ext cx="8763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Problem11: </a:t>
            </a:r>
            <a:r>
              <a:rPr lang="en-US" sz="2800" b="1" dirty="0" smtClean="0"/>
              <a:t>Devise  an Algorithm to find the smallest integer other than one.</a:t>
            </a:r>
            <a:endParaRPr lang="en-US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219200"/>
            <a:ext cx="8915400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200" b="1" i="1" dirty="0" smtClean="0">
              <a:solidFill>
                <a:srgbClr val="0070C0"/>
              </a:solidFill>
            </a:endParaRPr>
          </a:p>
          <a:p>
            <a:endParaRPr lang="en-US" sz="2200" b="1" dirty="0" smtClean="0"/>
          </a:p>
          <a:p>
            <a:r>
              <a:rPr lang="en-US" sz="2400" b="1" dirty="0" smtClean="0"/>
              <a:t>	</a:t>
            </a:r>
            <a:endParaRPr lang="en-US" sz="2200" b="1" dirty="0" smtClean="0"/>
          </a:p>
          <a:p>
            <a:r>
              <a:rPr lang="en-US" sz="2200" b="1" dirty="0"/>
              <a:t>	</a:t>
            </a:r>
            <a:endParaRPr lang="en-US" sz="2200" b="1" dirty="0" smtClean="0"/>
          </a:p>
          <a:p>
            <a:r>
              <a:rPr lang="en-US" sz="2200" b="1" dirty="0"/>
              <a:t>	</a:t>
            </a:r>
            <a:endParaRPr lang="en-US" sz="2200" b="1" dirty="0" smtClean="0"/>
          </a:p>
          <a:p>
            <a:endParaRPr lang="en-US" sz="2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066800"/>
            <a:ext cx="8610600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Algorithm Development: </a:t>
            </a:r>
          </a:p>
          <a:p>
            <a:r>
              <a:rPr lang="en-US" sz="2800" b="1" dirty="0" smtClean="0"/>
              <a:t>	</a:t>
            </a:r>
            <a:r>
              <a:rPr lang="en-US" sz="2400" dirty="0" smtClean="0"/>
              <a:t>consider the given number as 36.</a:t>
            </a:r>
          </a:p>
          <a:p>
            <a:r>
              <a:rPr lang="en-US" sz="2400" dirty="0" smtClean="0"/>
              <a:t>	We can try to divide the number by the numbers from 2,3,4.. to n. But it is not an efficient algorithm.</a:t>
            </a:r>
          </a:p>
          <a:p>
            <a:r>
              <a:rPr lang="en-US" sz="2400" dirty="0" smtClean="0"/>
              <a:t> 	When we find a number which divides the given number we can see its compliment number which is also divides the number. 	For example 36 is divided by 4 and gives 9. We can also divide 36 by 9 which gives 4.</a:t>
            </a:r>
          </a:p>
          <a:p>
            <a:r>
              <a:rPr lang="en-US" sz="2400" dirty="0" smtClean="0"/>
              <a:t>	So we conclude that the divisors are always paired.</a:t>
            </a:r>
          </a:p>
          <a:p>
            <a:r>
              <a:rPr lang="en-US" sz="2400" b="1" i="1" u="sng" dirty="0" smtClean="0"/>
              <a:t>Smaller factor(S)</a:t>
            </a:r>
            <a:r>
              <a:rPr lang="en-US" sz="2400" dirty="0" smtClean="0"/>
              <a:t>		</a:t>
            </a:r>
            <a:r>
              <a:rPr lang="en-US" sz="2400" b="1" i="1" u="sng" dirty="0" smtClean="0"/>
              <a:t>Larger Factor(L)</a:t>
            </a:r>
          </a:p>
          <a:p>
            <a:r>
              <a:rPr lang="en-US" sz="2400" dirty="0" smtClean="0"/>
              <a:t>	2				18</a:t>
            </a:r>
          </a:p>
          <a:p>
            <a:r>
              <a:rPr lang="en-US" sz="2400" dirty="0" smtClean="0"/>
              <a:t>	3				12</a:t>
            </a:r>
          </a:p>
          <a:p>
            <a:r>
              <a:rPr lang="en-US" sz="2400" dirty="0" smtClean="0"/>
              <a:t>	4				9</a:t>
            </a:r>
          </a:p>
          <a:p>
            <a:r>
              <a:rPr lang="en-US" sz="2400" dirty="0" smtClean="0"/>
              <a:t>	</a:t>
            </a:r>
            <a:r>
              <a:rPr lang="en-US" sz="2400" b="1" dirty="0" smtClean="0"/>
              <a:t>6				6</a:t>
            </a:r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943600" y="5410200"/>
            <a:ext cx="3048000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When S=L, it is called crossover Point. 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8F173-1F76-49D1-A95A-0875BD834233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181600" cy="365125"/>
          </a:xfrm>
        </p:spPr>
        <p:txBody>
          <a:bodyPr/>
          <a:lstStyle/>
          <a:p>
            <a:r>
              <a:rPr lang="en-US" dirty="0" smtClean="0"/>
              <a:t>Prepared by:       </a:t>
            </a:r>
            <a:r>
              <a:rPr lang="en-US" dirty="0" err="1" smtClean="0"/>
              <a:t>T.Anandhi</a:t>
            </a:r>
            <a:r>
              <a:rPr lang="en-US" dirty="0" smtClean="0"/>
              <a:t>(Guest Lecturer) </a:t>
            </a:r>
            <a:r>
              <a:rPr lang="en-US" dirty="0" err="1" smtClean="0"/>
              <a:t>dept.of</a:t>
            </a:r>
            <a:r>
              <a:rPr lang="en-US" dirty="0" smtClean="0"/>
              <a:t> </a:t>
            </a:r>
            <a:r>
              <a:rPr lang="en-US" dirty="0" err="1" smtClean="0"/>
              <a:t>Comp.Sci</a:t>
            </a:r>
            <a:r>
              <a:rPr lang="en-US" dirty="0" smtClean="0"/>
              <a:t>, PAC, </a:t>
            </a:r>
            <a:r>
              <a:rPr lang="en-US" dirty="0" err="1" smtClean="0"/>
              <a:t>Cuddalore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28600"/>
            <a:ext cx="861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Problem1: </a:t>
            </a:r>
            <a:r>
              <a:rPr lang="en-US" sz="2400" b="1" dirty="0" smtClean="0"/>
              <a:t>Exchanging the values of two given variables </a:t>
            </a:r>
            <a:r>
              <a:rPr lang="en-US" sz="2400" b="1" dirty="0" err="1" smtClean="0"/>
              <a:t>a,b</a:t>
            </a:r>
            <a:endParaRPr lang="en-US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219200" y="1524000"/>
            <a:ext cx="7086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Algorithm Development:       Consider a=761 and b=423</a:t>
            </a:r>
          </a:p>
          <a:p>
            <a:endParaRPr lang="en-US" sz="2200" b="1" dirty="0"/>
          </a:p>
        </p:txBody>
      </p:sp>
      <p:sp>
        <p:nvSpPr>
          <p:cNvPr id="5" name="Rectangle 4"/>
          <p:cNvSpPr/>
          <p:nvPr/>
        </p:nvSpPr>
        <p:spPr>
          <a:xfrm>
            <a:off x="1600200" y="2971800"/>
            <a:ext cx="838200" cy="4572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761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676400" y="2590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</a:t>
            </a:r>
            <a:endParaRPr lang="en-US" b="1" dirty="0"/>
          </a:p>
        </p:txBody>
      </p:sp>
      <p:sp>
        <p:nvSpPr>
          <p:cNvPr id="7" name="Rectangle 6"/>
          <p:cNvSpPr/>
          <p:nvPr/>
        </p:nvSpPr>
        <p:spPr>
          <a:xfrm>
            <a:off x="2971800" y="2971800"/>
            <a:ext cx="838200" cy="4572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423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048000" y="2590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b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143000" y="2209800"/>
            <a:ext cx="3200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</a:rPr>
              <a:t>Starting Configuration</a:t>
            </a:r>
            <a:endParaRPr lang="en-US" sz="2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181600" y="3048000"/>
            <a:ext cx="838200" cy="4572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423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257800" y="26670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</a:t>
            </a:r>
            <a:endParaRPr lang="en-US" b="1" dirty="0"/>
          </a:p>
        </p:txBody>
      </p:sp>
      <p:sp>
        <p:nvSpPr>
          <p:cNvPr id="12" name="Rectangle 11"/>
          <p:cNvSpPr/>
          <p:nvPr/>
        </p:nvSpPr>
        <p:spPr>
          <a:xfrm>
            <a:off x="6553200" y="3048000"/>
            <a:ext cx="838200" cy="4572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761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629400" y="2743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b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5029200" y="2286000"/>
            <a:ext cx="3048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</a:rPr>
              <a:t>Target Configuration</a:t>
            </a:r>
            <a:endParaRPr lang="en-US" sz="2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66800" y="3962400"/>
            <a:ext cx="6553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Let us work through the steps a:=b and b:=a</a:t>
            </a:r>
          </a:p>
          <a:p>
            <a:r>
              <a:rPr lang="en-US" sz="2200" b="1" dirty="0" smtClean="0"/>
              <a:t>(:= is assignment operator)</a:t>
            </a:r>
          </a:p>
          <a:p>
            <a:endParaRPr lang="en-US" sz="22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685800" y="5105400"/>
            <a:ext cx="1828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a</a:t>
            </a:r>
            <a:r>
              <a:rPr lang="en-US" sz="2200" b="1" dirty="0" smtClean="0"/>
              <a:t>:=b results</a:t>
            </a:r>
            <a:r>
              <a:rPr lang="en-US" sz="2200" b="1" dirty="0" smtClean="0">
                <a:sym typeface="Wingdings" pitchFamily="2" charset="2"/>
              </a:rPr>
              <a:t></a:t>
            </a:r>
            <a:endParaRPr lang="en-US" sz="2200" b="1" dirty="0"/>
          </a:p>
        </p:txBody>
      </p:sp>
      <p:sp>
        <p:nvSpPr>
          <p:cNvPr id="21" name="Rectangle 20"/>
          <p:cNvSpPr/>
          <p:nvPr/>
        </p:nvSpPr>
        <p:spPr>
          <a:xfrm>
            <a:off x="2743200" y="5105400"/>
            <a:ext cx="838200" cy="4572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423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819400" y="4724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</a:t>
            </a:r>
            <a:endParaRPr lang="en-US" b="1" dirty="0"/>
          </a:p>
        </p:txBody>
      </p:sp>
      <p:sp>
        <p:nvSpPr>
          <p:cNvPr id="23" name="Rectangle 22"/>
          <p:cNvSpPr/>
          <p:nvPr/>
        </p:nvSpPr>
        <p:spPr>
          <a:xfrm>
            <a:off x="4114800" y="5105400"/>
            <a:ext cx="838200" cy="4572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423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191000" y="4724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b</a:t>
            </a:r>
            <a:endParaRPr lang="en-US" b="1" dirty="0"/>
          </a:p>
        </p:txBody>
      </p:sp>
      <p:sp>
        <p:nvSpPr>
          <p:cNvPr id="25" name="Rectangle 24"/>
          <p:cNvSpPr/>
          <p:nvPr/>
        </p:nvSpPr>
        <p:spPr>
          <a:xfrm>
            <a:off x="2819400" y="5867400"/>
            <a:ext cx="838200" cy="4572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423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2971800" y="5486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</a:t>
            </a:r>
            <a:endParaRPr lang="en-US" b="1" dirty="0"/>
          </a:p>
        </p:txBody>
      </p:sp>
      <p:sp>
        <p:nvSpPr>
          <p:cNvPr id="27" name="Rectangle 26"/>
          <p:cNvSpPr/>
          <p:nvPr/>
        </p:nvSpPr>
        <p:spPr>
          <a:xfrm>
            <a:off x="4114800" y="5867400"/>
            <a:ext cx="838200" cy="4572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423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4191000" y="5562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b</a:t>
            </a:r>
            <a:endParaRPr lang="en-US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304800" y="5867400"/>
            <a:ext cx="2209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      b:=</a:t>
            </a:r>
            <a:r>
              <a:rPr lang="en-US" sz="2200" b="1" dirty="0"/>
              <a:t>a</a:t>
            </a:r>
            <a:r>
              <a:rPr lang="en-US" sz="2200" b="1" dirty="0" smtClean="0"/>
              <a:t> results</a:t>
            </a:r>
            <a:r>
              <a:rPr lang="en-US" sz="2200" b="1" dirty="0" smtClean="0">
                <a:sym typeface="Wingdings" pitchFamily="2" charset="2"/>
              </a:rPr>
              <a:t></a:t>
            </a:r>
            <a:endParaRPr lang="en-US" sz="22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5562600" y="5867400"/>
            <a:ext cx="3200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</a:rPr>
              <a:t>The old value of ‘a’ is lost</a:t>
            </a:r>
            <a:endParaRPr lang="en-US" sz="2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4" name="Slide Number Placeholder 3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8F173-1F76-49D1-A95A-0875BD834233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5" name="Footer Placeholder 3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257800" cy="365125"/>
          </a:xfrm>
        </p:spPr>
        <p:txBody>
          <a:bodyPr/>
          <a:lstStyle/>
          <a:p>
            <a:r>
              <a:rPr lang="en-US" dirty="0" smtClean="0"/>
              <a:t>Prepared by:       </a:t>
            </a:r>
            <a:r>
              <a:rPr lang="en-US" dirty="0" err="1" smtClean="0"/>
              <a:t>T.Anandhi</a:t>
            </a:r>
            <a:r>
              <a:rPr lang="en-US" dirty="0" smtClean="0"/>
              <a:t>(Guest Lecturer) </a:t>
            </a:r>
            <a:r>
              <a:rPr lang="en-US" dirty="0" err="1" smtClean="0"/>
              <a:t>dept.of</a:t>
            </a:r>
            <a:r>
              <a:rPr lang="en-US" dirty="0" smtClean="0"/>
              <a:t> </a:t>
            </a:r>
            <a:r>
              <a:rPr lang="en-US" dirty="0" err="1" smtClean="0"/>
              <a:t>Comp.Sci</a:t>
            </a:r>
            <a:r>
              <a:rPr lang="en-US" dirty="0" smtClean="0"/>
              <a:t>, PAC, </a:t>
            </a:r>
            <a:r>
              <a:rPr lang="en-US" dirty="0" err="1" smtClean="0"/>
              <a:t>Cuddalore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1219200"/>
            <a:ext cx="8915400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200" b="1" i="1" dirty="0" smtClean="0">
              <a:solidFill>
                <a:srgbClr val="0070C0"/>
              </a:solidFill>
            </a:endParaRPr>
          </a:p>
          <a:p>
            <a:endParaRPr lang="en-US" sz="2200" b="1" dirty="0" smtClean="0"/>
          </a:p>
          <a:p>
            <a:r>
              <a:rPr lang="en-US" sz="2400" b="1" dirty="0" smtClean="0"/>
              <a:t>	</a:t>
            </a:r>
            <a:endParaRPr lang="en-US" sz="2200" b="1" dirty="0" smtClean="0"/>
          </a:p>
          <a:p>
            <a:r>
              <a:rPr lang="en-US" sz="2200" b="1" dirty="0"/>
              <a:t>	</a:t>
            </a:r>
            <a:endParaRPr lang="en-US" sz="2200" b="1" dirty="0" smtClean="0"/>
          </a:p>
          <a:p>
            <a:r>
              <a:rPr lang="en-US" sz="2200" b="1" dirty="0"/>
              <a:t>	</a:t>
            </a:r>
            <a:endParaRPr lang="en-US" sz="2200" b="1" dirty="0" smtClean="0"/>
          </a:p>
          <a:p>
            <a:endParaRPr lang="en-US" sz="2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066800"/>
            <a:ext cx="8991600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We can stop the search when we found the Square root.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Further improvement:</a:t>
            </a:r>
          </a:p>
          <a:p>
            <a:r>
              <a:rPr lang="en-US" sz="2400" dirty="0" smtClean="0"/>
              <a:t>	If the number is not divided by 2, it can’t be divided by 4,6,8,…</a:t>
            </a:r>
          </a:p>
          <a:p>
            <a:r>
              <a:rPr lang="en-US" sz="2400" dirty="0" smtClean="0"/>
              <a:t>So for even numbers 2 is the smallest divisor.</a:t>
            </a:r>
          </a:p>
          <a:p>
            <a:endParaRPr lang="en-US" sz="2400" dirty="0" smtClean="0"/>
          </a:p>
          <a:p>
            <a:r>
              <a:rPr lang="en-US" sz="2400" b="1" dirty="0" smtClean="0"/>
              <a:t>The Essential steps:</a:t>
            </a:r>
          </a:p>
          <a:p>
            <a:r>
              <a:rPr lang="en-US" sz="2400" dirty="0" smtClean="0"/>
              <a:t>	If the number is even </a:t>
            </a:r>
          </a:p>
          <a:p>
            <a:r>
              <a:rPr lang="en-US" sz="2400" dirty="0" smtClean="0"/>
              <a:t>		2 is the smallest divisor.</a:t>
            </a:r>
          </a:p>
          <a:p>
            <a:r>
              <a:rPr lang="en-US" sz="2400" dirty="0" smtClean="0"/>
              <a:t>	Else </a:t>
            </a:r>
          </a:p>
          <a:p>
            <a:r>
              <a:rPr lang="en-US" sz="2400" dirty="0" smtClean="0"/>
              <a:t>		a) Compute the square root r of n.</a:t>
            </a:r>
          </a:p>
          <a:p>
            <a:r>
              <a:rPr lang="en-US" sz="2400" dirty="0" smtClean="0"/>
              <a:t>		b) While no exact divisor less than square root of n do</a:t>
            </a:r>
          </a:p>
          <a:p>
            <a:r>
              <a:rPr lang="en-US" sz="2400" dirty="0" smtClean="0"/>
              <a:t>			test next divisor  from the sequence 3,5,7…</a:t>
            </a:r>
          </a:p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8F173-1F76-49D1-A95A-0875BD834233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181600" cy="365125"/>
          </a:xfrm>
        </p:spPr>
        <p:txBody>
          <a:bodyPr/>
          <a:lstStyle/>
          <a:p>
            <a:r>
              <a:rPr lang="en-US" dirty="0" smtClean="0"/>
              <a:t>Prepared by:       </a:t>
            </a:r>
            <a:r>
              <a:rPr lang="en-US" dirty="0" err="1" smtClean="0"/>
              <a:t>T.Anandhi</a:t>
            </a:r>
            <a:r>
              <a:rPr lang="en-US" dirty="0" smtClean="0"/>
              <a:t>(Guest Lecturer) </a:t>
            </a:r>
            <a:r>
              <a:rPr lang="en-US" dirty="0" err="1" smtClean="0"/>
              <a:t>dept.of</a:t>
            </a:r>
            <a:r>
              <a:rPr lang="en-US" dirty="0" smtClean="0"/>
              <a:t> </a:t>
            </a:r>
            <a:r>
              <a:rPr lang="en-US" dirty="0" err="1" smtClean="0"/>
              <a:t>Comp.Sci</a:t>
            </a:r>
            <a:r>
              <a:rPr lang="en-US" dirty="0" smtClean="0"/>
              <a:t>, PAC, </a:t>
            </a:r>
            <a:r>
              <a:rPr lang="en-US" dirty="0" err="1" smtClean="0"/>
              <a:t>Cuddalore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1219200"/>
            <a:ext cx="8915400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200" b="1" i="1" dirty="0" smtClean="0">
              <a:solidFill>
                <a:srgbClr val="0070C0"/>
              </a:solidFill>
            </a:endParaRPr>
          </a:p>
          <a:p>
            <a:endParaRPr lang="en-US" sz="2200" b="1" dirty="0" smtClean="0"/>
          </a:p>
          <a:p>
            <a:r>
              <a:rPr lang="en-US" sz="2400" b="1" dirty="0" smtClean="0"/>
              <a:t>	</a:t>
            </a:r>
            <a:endParaRPr lang="en-US" sz="2200" b="1" dirty="0" smtClean="0"/>
          </a:p>
          <a:p>
            <a:r>
              <a:rPr lang="en-US" sz="2200" b="1" dirty="0"/>
              <a:t>	</a:t>
            </a:r>
            <a:endParaRPr lang="en-US" sz="2200" b="1" dirty="0" smtClean="0"/>
          </a:p>
          <a:p>
            <a:r>
              <a:rPr lang="en-US" sz="2200" b="1" dirty="0"/>
              <a:t>	</a:t>
            </a:r>
            <a:endParaRPr lang="en-US" sz="2200" b="1" dirty="0" smtClean="0"/>
          </a:p>
          <a:p>
            <a:endParaRPr lang="en-US" sz="2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304800"/>
            <a:ext cx="8991600" cy="7448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Algorithm Description: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Step1: Establish ‘n’ the integer whose smallest divisor is to be found.</a:t>
            </a:r>
          </a:p>
          <a:p>
            <a:r>
              <a:rPr lang="en-US" sz="2400" dirty="0" smtClean="0"/>
              <a:t>Step2: If ‘n’ is even then </a:t>
            </a:r>
          </a:p>
          <a:p>
            <a:r>
              <a:rPr lang="en-US" sz="2400" dirty="0" smtClean="0"/>
              <a:t>	     return 2 as the smallest divisor.</a:t>
            </a:r>
          </a:p>
          <a:p>
            <a:r>
              <a:rPr lang="en-US" sz="2400" dirty="0" smtClean="0"/>
              <a:t>	Else</a:t>
            </a:r>
          </a:p>
          <a:p>
            <a:r>
              <a:rPr lang="en-US" sz="2400" dirty="0" smtClean="0"/>
              <a:t>	    a) Compute ‘r’ the square root of ‘n’.</a:t>
            </a:r>
          </a:p>
          <a:p>
            <a:r>
              <a:rPr lang="en-US" sz="2400" dirty="0" smtClean="0"/>
              <a:t>	    b) Initialize divisor ‘d’ is 0.</a:t>
            </a:r>
          </a:p>
          <a:p>
            <a:r>
              <a:rPr lang="en-US" sz="2400" dirty="0" smtClean="0"/>
              <a:t>	    c) While not an exact divisor and square root limit is not 	  	       reached</a:t>
            </a:r>
          </a:p>
          <a:p>
            <a:r>
              <a:rPr lang="en-US" sz="2400" dirty="0" smtClean="0"/>
              <a:t>		Generate next divisor  as d=d+2.</a:t>
            </a:r>
          </a:p>
          <a:p>
            <a:r>
              <a:rPr lang="en-US" sz="2400" dirty="0" smtClean="0"/>
              <a:t>	    d) If current odd value ‘d’ is an exact divisor then</a:t>
            </a:r>
          </a:p>
          <a:p>
            <a:r>
              <a:rPr lang="en-US" sz="2400" dirty="0" smtClean="0"/>
              <a:t>		return it as the smallest divisor of ‘n’.</a:t>
            </a:r>
          </a:p>
          <a:p>
            <a:r>
              <a:rPr lang="en-US" sz="2400" dirty="0" smtClean="0"/>
              <a:t>	         Else</a:t>
            </a:r>
          </a:p>
          <a:p>
            <a:r>
              <a:rPr lang="en-US" sz="2400" dirty="0" smtClean="0"/>
              <a:t>		return 1 as the divisor.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	</a:t>
            </a:r>
          </a:p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8F173-1F76-49D1-A95A-0875BD834233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334000" cy="365125"/>
          </a:xfrm>
        </p:spPr>
        <p:txBody>
          <a:bodyPr/>
          <a:lstStyle/>
          <a:p>
            <a:r>
              <a:rPr lang="en-US" dirty="0" smtClean="0"/>
              <a:t>Prepared by:       </a:t>
            </a:r>
            <a:r>
              <a:rPr lang="en-US" dirty="0" err="1" smtClean="0"/>
              <a:t>T.Anandhi</a:t>
            </a:r>
            <a:r>
              <a:rPr lang="en-US" dirty="0" smtClean="0"/>
              <a:t>(Guest Lecturer) </a:t>
            </a:r>
            <a:r>
              <a:rPr lang="en-US" dirty="0" err="1" smtClean="0"/>
              <a:t>dept.of</a:t>
            </a:r>
            <a:r>
              <a:rPr lang="en-US" dirty="0" smtClean="0"/>
              <a:t> </a:t>
            </a:r>
            <a:r>
              <a:rPr lang="en-US" dirty="0" err="1" smtClean="0"/>
              <a:t>Comp.Sci</a:t>
            </a:r>
            <a:r>
              <a:rPr lang="en-US" dirty="0" smtClean="0"/>
              <a:t>, PAC, </a:t>
            </a:r>
            <a:r>
              <a:rPr lang="en-US" dirty="0" err="1" smtClean="0"/>
              <a:t>Cuddalore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0"/>
            <a:ext cx="8763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Problem12: </a:t>
            </a:r>
            <a:r>
              <a:rPr lang="en-US" sz="2800" b="1" dirty="0" smtClean="0"/>
              <a:t>Devise  an Algorithm to find the Greatest Common Divisor of two integer numbers ‘n’ and ‘m’.</a:t>
            </a:r>
            <a:endParaRPr lang="en-US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219200"/>
            <a:ext cx="8915400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200" b="1" i="1" dirty="0" smtClean="0">
              <a:solidFill>
                <a:srgbClr val="0070C0"/>
              </a:solidFill>
            </a:endParaRPr>
          </a:p>
          <a:p>
            <a:endParaRPr lang="en-US" sz="2200" b="1" dirty="0" smtClean="0"/>
          </a:p>
          <a:p>
            <a:r>
              <a:rPr lang="en-US" sz="2400" b="1" dirty="0" smtClean="0"/>
              <a:t>	</a:t>
            </a:r>
            <a:endParaRPr lang="en-US" sz="2200" b="1" dirty="0" smtClean="0"/>
          </a:p>
          <a:p>
            <a:r>
              <a:rPr lang="en-US" sz="2200" b="1" dirty="0"/>
              <a:t>	</a:t>
            </a:r>
            <a:endParaRPr lang="en-US" sz="2200" b="1" dirty="0" smtClean="0"/>
          </a:p>
          <a:p>
            <a:r>
              <a:rPr lang="en-US" sz="2200" b="1" dirty="0"/>
              <a:t>	</a:t>
            </a:r>
            <a:endParaRPr lang="en-US" sz="2200" b="1" dirty="0" smtClean="0"/>
          </a:p>
          <a:p>
            <a:endParaRPr lang="en-US" sz="2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066801"/>
            <a:ext cx="8763000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Algorithm Development: </a:t>
            </a:r>
          </a:p>
          <a:p>
            <a:r>
              <a:rPr lang="en-US" sz="2800" b="1" dirty="0" smtClean="0"/>
              <a:t>	</a:t>
            </a:r>
            <a:r>
              <a:rPr lang="en-US" sz="2400" dirty="0" smtClean="0"/>
              <a:t>GCD is the number which divides both the numbers exactly without remainder. </a:t>
            </a:r>
          </a:p>
          <a:p>
            <a:r>
              <a:rPr lang="en-US" sz="2400" dirty="0" smtClean="0"/>
              <a:t>Consider a number 30. If we divide 30 by 5 units we get 6 equal parts </a:t>
            </a:r>
          </a:p>
          <a:p>
            <a:endParaRPr lang="en-US" sz="2400" dirty="0" smtClean="0"/>
          </a:p>
          <a:p>
            <a:r>
              <a:rPr lang="en-US" sz="2400" dirty="0" smtClean="0"/>
              <a:t>   0	     5	      10	        15	         20          25           30	</a:t>
            </a:r>
          </a:p>
          <a:p>
            <a:endParaRPr lang="en-US" sz="2400" dirty="0" smtClean="0"/>
          </a:p>
          <a:p>
            <a:r>
              <a:rPr lang="en-US" sz="2400" b="1" dirty="0" smtClean="0"/>
              <a:t>	P1=P2=P3=P4=P5=P6</a:t>
            </a:r>
          </a:p>
          <a:p>
            <a:endParaRPr lang="en-US" sz="2400" b="1" dirty="0" smtClean="0"/>
          </a:p>
          <a:p>
            <a:r>
              <a:rPr lang="en-US" sz="2400" dirty="0" smtClean="0"/>
              <a:t>For GCD we divide both numbers as equal sized segments.</a:t>
            </a:r>
          </a:p>
          <a:p>
            <a:endParaRPr lang="en-US" sz="2400" dirty="0" smtClean="0"/>
          </a:p>
          <a:p>
            <a:r>
              <a:rPr lang="en-US" sz="2400" dirty="0" smtClean="0"/>
              <a:t>Consider the numbers 30 and 18. </a:t>
            </a:r>
          </a:p>
          <a:p>
            <a:r>
              <a:rPr lang="en-US" sz="2400" dirty="0" smtClean="0"/>
              <a:t>	The greatest divisor of 18 is 18. And the greatest divisor of 30 is 30. We can see that the GCD can not be greater than 18.</a:t>
            </a:r>
          </a:p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09600" y="3429000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     P1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     P2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     P3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      P4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     P5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      P6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8F173-1F76-49D1-A95A-0875BD834233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257800" cy="365125"/>
          </a:xfrm>
        </p:spPr>
        <p:txBody>
          <a:bodyPr/>
          <a:lstStyle/>
          <a:p>
            <a:r>
              <a:rPr lang="en-US" dirty="0" smtClean="0"/>
              <a:t>Prepared by:       </a:t>
            </a:r>
            <a:r>
              <a:rPr lang="en-US" dirty="0" err="1" smtClean="0"/>
              <a:t>T.Anandhi</a:t>
            </a:r>
            <a:r>
              <a:rPr lang="en-US" dirty="0" smtClean="0"/>
              <a:t>(Guest Lecturer) </a:t>
            </a:r>
            <a:r>
              <a:rPr lang="en-US" dirty="0" err="1" smtClean="0"/>
              <a:t>dept.of</a:t>
            </a:r>
            <a:r>
              <a:rPr lang="en-US" dirty="0" smtClean="0"/>
              <a:t> </a:t>
            </a:r>
            <a:r>
              <a:rPr lang="en-US" dirty="0" err="1" smtClean="0"/>
              <a:t>Comp.Sci</a:t>
            </a:r>
            <a:r>
              <a:rPr lang="en-US" dirty="0" smtClean="0"/>
              <a:t>, PAC, </a:t>
            </a:r>
            <a:r>
              <a:rPr lang="en-US" dirty="0" err="1" smtClean="0"/>
              <a:t>Cuddalore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1219200"/>
            <a:ext cx="8915400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200" b="1" i="1" dirty="0" smtClean="0">
              <a:solidFill>
                <a:srgbClr val="0070C0"/>
              </a:solidFill>
            </a:endParaRPr>
          </a:p>
          <a:p>
            <a:endParaRPr lang="en-US" sz="2200" b="1" dirty="0" smtClean="0"/>
          </a:p>
          <a:p>
            <a:r>
              <a:rPr lang="en-US" sz="2400" b="1" dirty="0" smtClean="0"/>
              <a:t>	</a:t>
            </a:r>
            <a:endParaRPr lang="en-US" sz="2200" b="1" dirty="0" smtClean="0"/>
          </a:p>
          <a:p>
            <a:r>
              <a:rPr lang="en-US" sz="2200" b="1" dirty="0"/>
              <a:t>	</a:t>
            </a:r>
            <a:endParaRPr lang="en-US" sz="2200" b="1" dirty="0" smtClean="0"/>
          </a:p>
          <a:p>
            <a:r>
              <a:rPr lang="en-US" sz="2200" b="1" dirty="0"/>
              <a:t>	</a:t>
            </a:r>
            <a:endParaRPr lang="en-US" sz="2200" b="1" dirty="0" smtClean="0"/>
          </a:p>
          <a:p>
            <a:endParaRPr lang="en-US" sz="2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914400" y="609600"/>
            <a:ext cx="792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					   18			30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90600" y="990600"/>
            <a:ext cx="4800600" cy="547477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791200" y="990600"/>
            <a:ext cx="2819400" cy="5474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990600" y="2286000"/>
            <a:ext cx="792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					   18			30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66800" y="2667000"/>
            <a:ext cx="4800600" cy="547477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990600" y="1752600"/>
            <a:ext cx="769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 	COMMON PART			B			C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152400" y="3429001"/>
            <a:ext cx="89916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       	        COMMON PART</a:t>
            </a:r>
          </a:p>
          <a:p>
            <a:endParaRPr lang="en-US" dirty="0" smtClean="0"/>
          </a:p>
          <a:p>
            <a:r>
              <a:rPr lang="en-US" sz="2400" dirty="0" smtClean="0"/>
              <a:t>	The segment AB is exactly divided by 18, but the remaining 12 exists. The 12 can be divided by  the greatest divisor 12. </a:t>
            </a:r>
          </a:p>
          <a:p>
            <a:r>
              <a:rPr lang="en-US" sz="2400" dirty="0" smtClean="0"/>
              <a:t>	By this step we actually reduced the problem to find GCD between 18 and 12.</a:t>
            </a:r>
          </a:p>
          <a:p>
            <a:r>
              <a:rPr lang="en-US" sz="2400" dirty="0" smtClean="0"/>
              <a:t>	Likewise we keep reducing the problem until exact divisor is found.</a:t>
            </a:r>
          </a:p>
          <a:p>
            <a:endParaRPr lang="en-US" b="1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8F173-1F76-49D1-A95A-0875BD834233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257800" cy="365125"/>
          </a:xfrm>
        </p:spPr>
        <p:txBody>
          <a:bodyPr/>
          <a:lstStyle/>
          <a:p>
            <a:r>
              <a:rPr lang="en-US" dirty="0" smtClean="0"/>
              <a:t>Prepared by:       </a:t>
            </a:r>
            <a:r>
              <a:rPr lang="en-US" dirty="0" err="1" smtClean="0"/>
              <a:t>T.Anandhi</a:t>
            </a:r>
            <a:r>
              <a:rPr lang="en-US" dirty="0" smtClean="0"/>
              <a:t>(Guest Lecturer) </a:t>
            </a:r>
            <a:r>
              <a:rPr lang="en-US" dirty="0" err="1" smtClean="0"/>
              <a:t>dept.of</a:t>
            </a:r>
            <a:r>
              <a:rPr lang="en-US" dirty="0" smtClean="0"/>
              <a:t> </a:t>
            </a:r>
            <a:r>
              <a:rPr lang="en-US" dirty="0" err="1" smtClean="0"/>
              <a:t>Comp.Sci</a:t>
            </a:r>
            <a:r>
              <a:rPr lang="en-US" dirty="0" smtClean="0"/>
              <a:t>, PAC, </a:t>
            </a:r>
            <a:r>
              <a:rPr lang="en-US" dirty="0" err="1" smtClean="0"/>
              <a:t>Cuddalore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1219200"/>
            <a:ext cx="8915400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200" b="1" i="1" dirty="0" smtClean="0">
              <a:solidFill>
                <a:srgbClr val="0070C0"/>
              </a:solidFill>
            </a:endParaRPr>
          </a:p>
          <a:p>
            <a:endParaRPr lang="en-US" sz="2200" b="1" dirty="0" smtClean="0"/>
          </a:p>
          <a:p>
            <a:r>
              <a:rPr lang="en-US" sz="2400" b="1" dirty="0" smtClean="0"/>
              <a:t>	</a:t>
            </a:r>
            <a:endParaRPr lang="en-US" sz="2200" b="1" dirty="0" smtClean="0"/>
          </a:p>
          <a:p>
            <a:r>
              <a:rPr lang="en-US" sz="2200" b="1" dirty="0"/>
              <a:t>	</a:t>
            </a:r>
            <a:endParaRPr lang="en-US" sz="2200" b="1" dirty="0" smtClean="0"/>
          </a:p>
          <a:p>
            <a:r>
              <a:rPr lang="en-US" sz="2200" b="1" dirty="0"/>
              <a:t>	</a:t>
            </a:r>
            <a:endParaRPr lang="en-US" sz="2200" b="1" dirty="0" smtClean="0"/>
          </a:p>
          <a:p>
            <a:endParaRPr lang="en-US" sz="22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152400" y="304800"/>
            <a:ext cx="89916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Essential steps</a:t>
            </a:r>
          </a:p>
          <a:p>
            <a:endParaRPr lang="en-US" dirty="0" smtClean="0"/>
          </a:p>
          <a:p>
            <a:r>
              <a:rPr lang="en-US" sz="2400" dirty="0" smtClean="0"/>
              <a:t>	a) Divide the larger of two numbers by the smaller number.</a:t>
            </a:r>
          </a:p>
          <a:p>
            <a:r>
              <a:rPr lang="en-US" sz="2400" b="1" dirty="0" smtClean="0"/>
              <a:t>	b) If the smaller number exactly divides the larger number 		then it is a GCD,</a:t>
            </a:r>
          </a:p>
          <a:p>
            <a:r>
              <a:rPr lang="en-US" sz="2400" b="1" dirty="0" smtClean="0"/>
              <a:t>	   Else</a:t>
            </a:r>
          </a:p>
          <a:p>
            <a:r>
              <a:rPr lang="en-US" sz="2400" b="1" dirty="0" smtClean="0"/>
              <a:t>		(</a:t>
            </a:r>
            <a:r>
              <a:rPr lang="en-US" sz="2400" b="1" dirty="0" err="1" smtClean="0"/>
              <a:t>i</a:t>
            </a:r>
            <a:r>
              <a:rPr lang="en-US" sz="2400" b="1" dirty="0" smtClean="0"/>
              <a:t>) Remove the common part from the larger number 		    and make the remaining number as new number .</a:t>
            </a:r>
          </a:p>
          <a:p>
            <a:r>
              <a:rPr lang="en-US" sz="2400" b="1" dirty="0" smtClean="0"/>
              <a:t>		(ii) Repeat the whole procedure with new pair of 			     numbers until no remainder is available.</a:t>
            </a:r>
          </a:p>
          <a:p>
            <a:endParaRPr lang="en-US" sz="2400" b="1" dirty="0" smtClean="0"/>
          </a:p>
          <a:p>
            <a:endParaRPr lang="en-US" sz="2400" b="1" dirty="0" smtClean="0"/>
          </a:p>
          <a:p>
            <a:r>
              <a:rPr lang="en-US" sz="2400" b="1" dirty="0" smtClean="0"/>
              <a:t>		r:= 30 mod 18 = 12</a:t>
            </a:r>
          </a:p>
          <a:p>
            <a:r>
              <a:rPr lang="en-US" sz="2400" b="1" dirty="0" smtClean="0"/>
              <a:t>		</a:t>
            </a:r>
          </a:p>
          <a:p>
            <a:r>
              <a:rPr lang="en-US" sz="2400" b="1" dirty="0" smtClean="0"/>
              <a:t>		r:= 18 mod 12 = 6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		r:= 12 mod 6 = 0</a:t>
            </a:r>
          </a:p>
          <a:p>
            <a:endParaRPr lang="en-US" b="1" dirty="0"/>
          </a:p>
        </p:txBody>
      </p:sp>
      <p:cxnSp>
        <p:nvCxnSpPr>
          <p:cNvPr id="15" name="Straight Arrow Connector 14"/>
          <p:cNvCxnSpPr/>
          <p:nvPr/>
        </p:nvCxnSpPr>
        <p:spPr>
          <a:xfrm rot="10800000" flipV="1">
            <a:off x="2667000" y="4953000"/>
            <a:ext cx="990600" cy="4572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0800000" flipV="1">
            <a:off x="3733800" y="4953000"/>
            <a:ext cx="609600" cy="4572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10800000" flipV="1">
            <a:off x="2514600" y="5715000"/>
            <a:ext cx="990600" cy="4572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10800000" flipV="1">
            <a:off x="3657600" y="5715000"/>
            <a:ext cx="533400" cy="381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8F173-1F76-49D1-A95A-0875BD834233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257800" cy="365125"/>
          </a:xfrm>
        </p:spPr>
        <p:txBody>
          <a:bodyPr/>
          <a:lstStyle/>
          <a:p>
            <a:r>
              <a:rPr lang="en-US" dirty="0" smtClean="0"/>
              <a:t>Prepared by:       </a:t>
            </a:r>
            <a:r>
              <a:rPr lang="en-US" dirty="0" err="1" smtClean="0"/>
              <a:t>T.Anandhi</a:t>
            </a:r>
            <a:r>
              <a:rPr lang="en-US" dirty="0" smtClean="0"/>
              <a:t>(Guest Lecturer) </a:t>
            </a:r>
            <a:r>
              <a:rPr lang="en-US" dirty="0" err="1" smtClean="0"/>
              <a:t>dept.of</a:t>
            </a:r>
            <a:r>
              <a:rPr lang="en-US" dirty="0" smtClean="0"/>
              <a:t> </a:t>
            </a:r>
            <a:r>
              <a:rPr lang="en-US" dirty="0" err="1" smtClean="0"/>
              <a:t>Comp.Sci</a:t>
            </a:r>
            <a:r>
              <a:rPr lang="en-US" dirty="0" smtClean="0"/>
              <a:t>, PAC, </a:t>
            </a:r>
            <a:r>
              <a:rPr lang="en-US" dirty="0" err="1" smtClean="0"/>
              <a:t>Cuddalore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1219200"/>
            <a:ext cx="8915400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200" b="1" i="1" dirty="0" smtClean="0">
              <a:solidFill>
                <a:srgbClr val="0070C0"/>
              </a:solidFill>
            </a:endParaRPr>
          </a:p>
          <a:p>
            <a:endParaRPr lang="en-US" sz="2200" b="1" dirty="0" smtClean="0"/>
          </a:p>
          <a:p>
            <a:r>
              <a:rPr lang="en-US" sz="2400" b="1" dirty="0" smtClean="0"/>
              <a:t>	</a:t>
            </a:r>
            <a:endParaRPr lang="en-US" sz="2200" b="1" dirty="0" smtClean="0"/>
          </a:p>
          <a:p>
            <a:r>
              <a:rPr lang="en-US" sz="2200" b="1" dirty="0"/>
              <a:t>	</a:t>
            </a:r>
            <a:endParaRPr lang="en-US" sz="2200" b="1" dirty="0" smtClean="0"/>
          </a:p>
          <a:p>
            <a:r>
              <a:rPr lang="en-US" sz="2200" b="1" dirty="0"/>
              <a:t>	</a:t>
            </a:r>
            <a:endParaRPr lang="en-US" sz="2200" b="1" dirty="0" smtClean="0"/>
          </a:p>
          <a:p>
            <a:endParaRPr lang="en-US" sz="22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152400" y="304800"/>
            <a:ext cx="899160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Algorithm Description:</a:t>
            </a:r>
          </a:p>
          <a:p>
            <a:endParaRPr lang="en-US" sz="2800" dirty="0" smtClean="0"/>
          </a:p>
          <a:p>
            <a:r>
              <a:rPr lang="en-US" sz="2800" dirty="0" smtClean="0"/>
              <a:t>Step1: Establish two positive Integers</a:t>
            </a:r>
          </a:p>
          <a:p>
            <a:r>
              <a:rPr lang="en-US" sz="2800" dirty="0" smtClean="0"/>
              <a:t>Step2: repeatedly</a:t>
            </a:r>
          </a:p>
          <a:p>
            <a:r>
              <a:rPr lang="en-US" sz="2800" dirty="0" smtClean="0"/>
              <a:t>		a) Get the remainder from dividing the larger 		integer by smaller  integer.</a:t>
            </a:r>
          </a:p>
          <a:p>
            <a:r>
              <a:rPr lang="en-US" sz="2800" dirty="0" smtClean="0"/>
              <a:t>		b) Smaller integer assumes the role of larger 		integer.</a:t>
            </a:r>
          </a:p>
          <a:p>
            <a:r>
              <a:rPr lang="en-US" sz="2800" dirty="0" smtClean="0"/>
              <a:t>		c) The remainder assumes the role of smaller 		integer.</a:t>
            </a:r>
          </a:p>
          <a:p>
            <a:r>
              <a:rPr lang="en-US" sz="2800" dirty="0" smtClean="0"/>
              <a:t>	do until the remainder becomes 0.</a:t>
            </a:r>
          </a:p>
          <a:p>
            <a:r>
              <a:rPr lang="en-US" sz="2800" dirty="0" smtClean="0"/>
              <a:t>Step3: Return the GCD of original pair of integers.</a:t>
            </a:r>
          </a:p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8F173-1F76-49D1-A95A-0875BD834233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257800" cy="365125"/>
          </a:xfrm>
        </p:spPr>
        <p:txBody>
          <a:bodyPr/>
          <a:lstStyle/>
          <a:p>
            <a:r>
              <a:rPr lang="en-US" dirty="0" smtClean="0"/>
              <a:t>Prepared by:       </a:t>
            </a:r>
            <a:r>
              <a:rPr lang="en-US" dirty="0" err="1" smtClean="0"/>
              <a:t>T.Anandhi</a:t>
            </a:r>
            <a:r>
              <a:rPr lang="en-US" dirty="0" smtClean="0"/>
              <a:t>(Guest Lecturer) </a:t>
            </a:r>
            <a:r>
              <a:rPr lang="en-US" dirty="0" err="1" smtClean="0"/>
              <a:t>dept.of</a:t>
            </a:r>
            <a:r>
              <a:rPr lang="en-US" dirty="0" smtClean="0"/>
              <a:t> </a:t>
            </a:r>
            <a:r>
              <a:rPr lang="en-US" dirty="0" err="1" smtClean="0"/>
              <a:t>Comp.Sci</a:t>
            </a:r>
            <a:r>
              <a:rPr lang="en-US" dirty="0" smtClean="0"/>
              <a:t>, PAC, </a:t>
            </a:r>
            <a:r>
              <a:rPr lang="en-US" dirty="0" err="1" smtClean="0"/>
              <a:t>Cuddalore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0"/>
            <a:ext cx="8763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Problem13: </a:t>
            </a:r>
            <a:r>
              <a:rPr lang="en-US" sz="2800" dirty="0" smtClean="0"/>
              <a:t>Devise  an Algorithm to find all the prime numbers among n positive integers.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219200"/>
            <a:ext cx="8915400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200" b="1" i="1" dirty="0" smtClean="0">
              <a:solidFill>
                <a:srgbClr val="0070C0"/>
              </a:solidFill>
            </a:endParaRPr>
          </a:p>
          <a:p>
            <a:endParaRPr lang="en-US" sz="2200" b="1" dirty="0" smtClean="0"/>
          </a:p>
          <a:p>
            <a:r>
              <a:rPr lang="en-US" sz="2400" b="1" dirty="0" smtClean="0"/>
              <a:t>	</a:t>
            </a:r>
            <a:endParaRPr lang="en-US" sz="2200" b="1" dirty="0" smtClean="0"/>
          </a:p>
          <a:p>
            <a:r>
              <a:rPr lang="en-US" sz="2200" b="1" dirty="0"/>
              <a:t>	</a:t>
            </a:r>
            <a:endParaRPr lang="en-US" sz="2200" b="1" dirty="0" smtClean="0"/>
          </a:p>
          <a:p>
            <a:r>
              <a:rPr lang="en-US" sz="2200" b="1" dirty="0"/>
              <a:t>	</a:t>
            </a:r>
            <a:endParaRPr lang="en-US" sz="2200" b="1" dirty="0" smtClean="0"/>
          </a:p>
          <a:p>
            <a:endParaRPr lang="en-US" sz="2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066800"/>
            <a:ext cx="89154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Algorithm Development:</a:t>
            </a:r>
          </a:p>
          <a:p>
            <a:r>
              <a:rPr lang="en-US" sz="2800" dirty="0" smtClean="0"/>
              <a:t> 	A Prime number is divisible only by 1 and itself.</a:t>
            </a:r>
          </a:p>
          <a:p>
            <a:r>
              <a:rPr lang="en-US" sz="2800" dirty="0" smtClean="0"/>
              <a:t>	All prime numbers are odd except 2. </a:t>
            </a:r>
          </a:p>
          <a:p>
            <a:endParaRPr lang="en-US" sz="2800" dirty="0" smtClean="0"/>
          </a:p>
          <a:p>
            <a:r>
              <a:rPr lang="en-US" sz="2800" dirty="0" smtClean="0"/>
              <a:t>The prime numbers and their differences are</a:t>
            </a:r>
          </a:p>
          <a:p>
            <a:endParaRPr lang="en-US" sz="2800" dirty="0" smtClean="0"/>
          </a:p>
          <a:p>
            <a:pPr marL="514350" indent="-514350">
              <a:buAutoNum type="arabicPlain" startAt="3"/>
            </a:pPr>
            <a:r>
              <a:rPr lang="en-US" sz="2800" dirty="0" smtClean="0"/>
              <a:t>    5	 7	11	 13	  17	    19	    23 	     25…</a:t>
            </a:r>
          </a:p>
          <a:p>
            <a:pPr marL="514350" indent="-514350"/>
            <a:r>
              <a:rPr lang="en-US" sz="2800" dirty="0" smtClean="0"/>
              <a:t>	</a:t>
            </a:r>
          </a:p>
          <a:p>
            <a:pPr marL="514350" indent="-514350"/>
            <a:r>
              <a:rPr lang="en-US" sz="2800" dirty="0" smtClean="0"/>
              <a:t>	The difference is only 2 and 4 alternatively.</a:t>
            </a:r>
          </a:p>
          <a:p>
            <a:pPr marL="514350" indent="-514350"/>
            <a:r>
              <a:rPr lang="en-US" sz="2800" dirty="0" smtClean="0"/>
              <a:t>	</a:t>
            </a:r>
          </a:p>
          <a:p>
            <a:r>
              <a:rPr lang="en-US" sz="2800" b="1" dirty="0" smtClean="0"/>
              <a:t>	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85800" y="3429000"/>
            <a:ext cx="457200" cy="3810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2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3886200"/>
            <a:ext cx="76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1676400" y="3429000"/>
            <a:ext cx="457200" cy="3810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2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447800" y="3886200"/>
            <a:ext cx="76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2590800" y="3429000"/>
            <a:ext cx="457200" cy="3810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4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2362200" y="3886200"/>
            <a:ext cx="76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3581400" y="3429000"/>
            <a:ext cx="457200" cy="3810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2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3352800" y="3886200"/>
            <a:ext cx="76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4419600" y="3429000"/>
            <a:ext cx="457200" cy="3810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4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4343400" y="3886200"/>
            <a:ext cx="76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5562600" y="3429000"/>
            <a:ext cx="457200" cy="3810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2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5334000" y="3886200"/>
            <a:ext cx="76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6477000" y="3429000"/>
            <a:ext cx="457200" cy="3810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4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6477000" y="3886200"/>
            <a:ext cx="609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7315200" y="3429000"/>
            <a:ext cx="457200" cy="3810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2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7391400" y="3886200"/>
            <a:ext cx="609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8F173-1F76-49D1-A95A-0875BD834233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27" name="Footer Placeholder 26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257800" cy="365125"/>
          </a:xfrm>
        </p:spPr>
        <p:txBody>
          <a:bodyPr/>
          <a:lstStyle/>
          <a:p>
            <a:r>
              <a:rPr lang="en-US" dirty="0" smtClean="0"/>
              <a:t>Prepared by:       </a:t>
            </a:r>
            <a:r>
              <a:rPr lang="en-US" dirty="0" err="1" smtClean="0"/>
              <a:t>T.Anandhi</a:t>
            </a:r>
            <a:r>
              <a:rPr lang="en-US" dirty="0" smtClean="0"/>
              <a:t>(Guest Lecturer) </a:t>
            </a:r>
            <a:r>
              <a:rPr lang="en-US" dirty="0" err="1" smtClean="0"/>
              <a:t>dept.of</a:t>
            </a:r>
            <a:r>
              <a:rPr lang="en-US" dirty="0" smtClean="0"/>
              <a:t> </a:t>
            </a:r>
            <a:r>
              <a:rPr lang="en-US" dirty="0" err="1" smtClean="0"/>
              <a:t>Comp.Sci</a:t>
            </a:r>
            <a:r>
              <a:rPr lang="en-US" dirty="0" smtClean="0"/>
              <a:t>, PAC, </a:t>
            </a:r>
            <a:r>
              <a:rPr lang="en-US" dirty="0" err="1" smtClean="0"/>
              <a:t>Cuddalore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1219200"/>
            <a:ext cx="8915400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200" b="1" i="1" dirty="0" smtClean="0">
              <a:solidFill>
                <a:srgbClr val="0070C0"/>
              </a:solidFill>
            </a:endParaRPr>
          </a:p>
          <a:p>
            <a:endParaRPr lang="en-US" sz="2200" b="1" dirty="0" smtClean="0"/>
          </a:p>
          <a:p>
            <a:r>
              <a:rPr lang="en-US" sz="2400" b="1" dirty="0" smtClean="0"/>
              <a:t>	</a:t>
            </a:r>
            <a:endParaRPr lang="en-US" sz="2200" b="1" dirty="0" smtClean="0"/>
          </a:p>
          <a:p>
            <a:r>
              <a:rPr lang="en-US" sz="2200" b="1" dirty="0"/>
              <a:t>	</a:t>
            </a:r>
            <a:endParaRPr lang="en-US" sz="2200" b="1" dirty="0" smtClean="0"/>
          </a:p>
          <a:p>
            <a:r>
              <a:rPr lang="en-US" sz="2200" b="1" dirty="0"/>
              <a:t>	</a:t>
            </a:r>
            <a:endParaRPr lang="en-US" sz="2200" b="1" dirty="0" smtClean="0"/>
          </a:p>
          <a:p>
            <a:endParaRPr lang="en-US" sz="2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0" y="381000"/>
            <a:ext cx="8915400" cy="8156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Algorithm Development:</a:t>
            </a:r>
          </a:p>
          <a:p>
            <a:r>
              <a:rPr lang="en-US" sz="2800" dirty="0" smtClean="0"/>
              <a:t> 	We can generate integers and cross out multiples of 2</a:t>
            </a:r>
          </a:p>
          <a:p>
            <a:r>
              <a:rPr lang="en-US" sz="3200" dirty="0" smtClean="0"/>
              <a:t>	</a:t>
            </a:r>
          </a:p>
          <a:p>
            <a:r>
              <a:rPr lang="en-US" sz="3200" dirty="0" smtClean="0"/>
              <a:t>	2,3,4,5,6,7,8,9,10,11,12,13,14,15,16,17,18,19, 20,21,22,23,24,25….</a:t>
            </a:r>
          </a:p>
          <a:p>
            <a:endParaRPr lang="en-US" sz="3200" dirty="0" smtClean="0"/>
          </a:p>
          <a:p>
            <a:r>
              <a:rPr lang="en-US" sz="3200" dirty="0" smtClean="0"/>
              <a:t>Further crossing out the multiples of 3.</a:t>
            </a:r>
          </a:p>
          <a:p>
            <a:r>
              <a:rPr lang="en-US" sz="3200" dirty="0" smtClean="0"/>
              <a:t>2,3,5,7,9,11,13,15,17,19,21,23,25… =&gt; 					2,3,5,7,11,13,17,19,23,25..</a:t>
            </a:r>
          </a:p>
          <a:p>
            <a:r>
              <a:rPr lang="en-US" sz="3200" dirty="0" smtClean="0"/>
              <a:t>	results prime numbers </a:t>
            </a:r>
            <a:r>
              <a:rPr lang="en-US" sz="3200" dirty="0" err="1" smtClean="0"/>
              <a:t>upto</a:t>
            </a:r>
            <a:r>
              <a:rPr lang="en-US" sz="3200" dirty="0" smtClean="0"/>
              <a:t> 24.</a:t>
            </a:r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b="1" dirty="0" smtClean="0"/>
              <a:t>	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>
            <a:off x="1524000" y="1905000"/>
            <a:ext cx="381000" cy="2286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2209800" y="1905000"/>
            <a:ext cx="381000" cy="2286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2819400" y="1905000"/>
            <a:ext cx="381000" cy="2286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3505200" y="1905000"/>
            <a:ext cx="381000" cy="2286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4572000" y="1905000"/>
            <a:ext cx="381000" cy="2286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5562600" y="1905000"/>
            <a:ext cx="381000" cy="2286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6705600" y="1905000"/>
            <a:ext cx="381000" cy="2286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>
            <a:off x="7696200" y="1905000"/>
            <a:ext cx="381000" cy="2286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1295400" y="3886200"/>
            <a:ext cx="381000" cy="2286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2667000" y="3886200"/>
            <a:ext cx="381000" cy="2286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urved Connector 17"/>
          <p:cNvCxnSpPr/>
          <p:nvPr/>
        </p:nvCxnSpPr>
        <p:spPr>
          <a:xfrm rot="5400000">
            <a:off x="76200" y="2438400"/>
            <a:ext cx="1295400" cy="685800"/>
          </a:xfrm>
          <a:prstGeom prst="curved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257800" y="5105400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- Sieve of Eratosthenes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8F173-1F76-49D1-A95A-0875BD834233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257800" cy="365125"/>
          </a:xfrm>
        </p:spPr>
        <p:txBody>
          <a:bodyPr/>
          <a:lstStyle/>
          <a:p>
            <a:r>
              <a:rPr lang="en-US" dirty="0" smtClean="0"/>
              <a:t>Prepared by:       </a:t>
            </a:r>
            <a:r>
              <a:rPr lang="en-US" dirty="0" err="1" smtClean="0"/>
              <a:t>T.Anandhi</a:t>
            </a:r>
            <a:r>
              <a:rPr lang="en-US" dirty="0" smtClean="0"/>
              <a:t>(Guest Lecturer) </a:t>
            </a:r>
            <a:r>
              <a:rPr lang="en-US" dirty="0" err="1" smtClean="0"/>
              <a:t>dept.of</a:t>
            </a:r>
            <a:r>
              <a:rPr lang="en-US" dirty="0" smtClean="0"/>
              <a:t> </a:t>
            </a:r>
            <a:r>
              <a:rPr lang="en-US" dirty="0" err="1" smtClean="0"/>
              <a:t>Comp.Sci</a:t>
            </a:r>
            <a:r>
              <a:rPr lang="en-US" dirty="0" smtClean="0"/>
              <a:t>, PAC, </a:t>
            </a:r>
            <a:r>
              <a:rPr lang="en-US" dirty="0" err="1" smtClean="0"/>
              <a:t>Cuddalore</a:t>
            </a:r>
            <a:r>
              <a:rPr lang="en-US" dirty="0" smtClean="0"/>
              <a:t>.</a:t>
            </a:r>
            <a:endParaRPr lang="en-US" dirty="0"/>
          </a:p>
        </p:txBody>
      </p:sp>
      <p:cxnSp>
        <p:nvCxnSpPr>
          <p:cNvPr id="21" name="Straight Connector 20"/>
          <p:cNvCxnSpPr/>
          <p:nvPr/>
        </p:nvCxnSpPr>
        <p:spPr>
          <a:xfrm rot="5400000">
            <a:off x="914400" y="2438400"/>
            <a:ext cx="381000" cy="2286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4191000" y="3810000"/>
            <a:ext cx="381000" cy="2286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>
            <a:off x="2209800" y="2438400"/>
            <a:ext cx="381000" cy="2286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76200" y="2438400"/>
            <a:ext cx="381000" cy="2286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1219200"/>
            <a:ext cx="8915400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200" b="1" i="1" dirty="0" smtClean="0">
              <a:solidFill>
                <a:srgbClr val="0070C0"/>
              </a:solidFill>
            </a:endParaRPr>
          </a:p>
          <a:p>
            <a:endParaRPr lang="en-US" sz="2200" b="1" dirty="0" smtClean="0"/>
          </a:p>
          <a:p>
            <a:r>
              <a:rPr lang="en-US" sz="2400" b="1" dirty="0" smtClean="0"/>
              <a:t>	</a:t>
            </a:r>
            <a:endParaRPr lang="en-US" sz="2200" b="1" dirty="0" smtClean="0"/>
          </a:p>
          <a:p>
            <a:r>
              <a:rPr lang="en-US" sz="2200" b="1" dirty="0"/>
              <a:t>	</a:t>
            </a:r>
            <a:endParaRPr lang="en-US" sz="2200" b="1" dirty="0" smtClean="0"/>
          </a:p>
          <a:p>
            <a:r>
              <a:rPr lang="en-US" sz="2200" b="1" dirty="0"/>
              <a:t>	</a:t>
            </a:r>
            <a:endParaRPr lang="en-US" sz="2200" b="1" dirty="0" smtClean="0"/>
          </a:p>
          <a:p>
            <a:endParaRPr lang="en-US" sz="2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0" y="381000"/>
            <a:ext cx="8915400" cy="7417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Investigating cross out mechanism, we need to cross out by the prime numbers </a:t>
            </a:r>
            <a:r>
              <a:rPr lang="en-US" sz="2800" dirty="0" err="1" smtClean="0"/>
              <a:t>upto</a:t>
            </a:r>
            <a:r>
              <a:rPr lang="en-US" sz="2800" dirty="0" smtClean="0"/>
              <a:t> √n only. </a:t>
            </a:r>
          </a:p>
          <a:p>
            <a:r>
              <a:rPr lang="en-US" sz="2800" dirty="0" smtClean="0"/>
              <a:t>For the integers beyond 25 only, we should cross out by 5 (</a:t>
            </a:r>
            <a:r>
              <a:rPr lang="en-US" sz="2800" dirty="0" err="1" smtClean="0"/>
              <a:t>i.e</a:t>
            </a:r>
            <a:r>
              <a:rPr lang="en-US" sz="2800" dirty="0" smtClean="0"/>
              <a:t> √25).</a:t>
            </a:r>
          </a:p>
          <a:p>
            <a:r>
              <a:rPr lang="en-US" sz="2800" b="1" dirty="0" smtClean="0"/>
              <a:t>	</a:t>
            </a:r>
          </a:p>
          <a:p>
            <a:r>
              <a:rPr lang="en-US" sz="2800" b="1" dirty="0" smtClean="0"/>
              <a:t>       </a:t>
            </a:r>
            <a:r>
              <a:rPr lang="en-US" sz="2800" b="1" u="sng" dirty="0" smtClean="0"/>
              <a:t>X Range</a:t>
            </a:r>
            <a:r>
              <a:rPr lang="en-US" sz="2800" dirty="0" smtClean="0"/>
              <a:t>			     </a:t>
            </a:r>
            <a:r>
              <a:rPr lang="en-US" sz="2800" b="1" u="sng" dirty="0" smtClean="0"/>
              <a:t>Prime divisors</a:t>
            </a:r>
          </a:p>
          <a:p>
            <a:r>
              <a:rPr lang="en-US" sz="2800" dirty="0" smtClean="0"/>
              <a:t>	2 to 8				      2</a:t>
            </a:r>
          </a:p>
          <a:p>
            <a:r>
              <a:rPr lang="en-US" sz="2800" dirty="0" smtClean="0"/>
              <a:t>	9 to 24			      2,3</a:t>
            </a:r>
          </a:p>
          <a:p>
            <a:r>
              <a:rPr lang="en-US" sz="2800" dirty="0" smtClean="0"/>
              <a:t>	25 to 48			      2,3,5</a:t>
            </a:r>
          </a:p>
          <a:p>
            <a:r>
              <a:rPr lang="en-US" sz="2800" dirty="0" smtClean="0"/>
              <a:t>	49 to 120			      2,3,5,7</a:t>
            </a:r>
          </a:p>
          <a:p>
            <a:r>
              <a:rPr lang="en-US" sz="2800" dirty="0" smtClean="0"/>
              <a:t>	-----				       ----</a:t>
            </a:r>
          </a:p>
          <a:p>
            <a:r>
              <a:rPr lang="en-US" sz="2800" dirty="0" smtClean="0"/>
              <a:t>	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b="1" dirty="0" smtClean="0"/>
          </a:p>
          <a:p>
            <a:r>
              <a:rPr lang="en-US" sz="2800" dirty="0" smtClean="0"/>
              <a:t> 	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8F173-1F76-49D1-A95A-0875BD834233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257800" cy="365125"/>
          </a:xfrm>
        </p:spPr>
        <p:txBody>
          <a:bodyPr/>
          <a:lstStyle/>
          <a:p>
            <a:r>
              <a:rPr lang="en-US" dirty="0" smtClean="0"/>
              <a:t>Prepared by:       </a:t>
            </a:r>
            <a:r>
              <a:rPr lang="en-US" dirty="0" err="1" smtClean="0"/>
              <a:t>T.Anandhi</a:t>
            </a:r>
            <a:r>
              <a:rPr lang="en-US" dirty="0" smtClean="0"/>
              <a:t>(Guest Lecturer) </a:t>
            </a:r>
            <a:r>
              <a:rPr lang="en-US" dirty="0" err="1" smtClean="0"/>
              <a:t>dept.of</a:t>
            </a:r>
            <a:r>
              <a:rPr lang="en-US" dirty="0" smtClean="0"/>
              <a:t> </a:t>
            </a:r>
            <a:r>
              <a:rPr lang="en-US" dirty="0" err="1" smtClean="0"/>
              <a:t>Comp.Sci</a:t>
            </a:r>
            <a:r>
              <a:rPr lang="en-US" dirty="0" smtClean="0"/>
              <a:t>, PAC, </a:t>
            </a:r>
            <a:r>
              <a:rPr lang="en-US" dirty="0" err="1" smtClean="0"/>
              <a:t>Cuddalore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9599" t="21951" r="9739" b="31707"/>
          <a:stretch>
            <a:fillRect/>
          </a:stretch>
        </p:blipFill>
        <p:spPr bwMode="auto">
          <a:xfrm>
            <a:off x="179514" y="685800"/>
            <a:ext cx="8964486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 l="15627" t="13144" r="12317" b="63852"/>
          <a:stretch>
            <a:fillRect/>
          </a:stretch>
        </p:blipFill>
        <p:spPr bwMode="auto">
          <a:xfrm>
            <a:off x="0" y="4419600"/>
            <a:ext cx="8915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3"/>
          <p:cNvSpPr/>
          <p:nvPr/>
        </p:nvSpPr>
        <p:spPr>
          <a:xfrm>
            <a:off x="228600" y="609600"/>
            <a:ext cx="8534400" cy="3352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8F173-1F76-49D1-A95A-0875BD834233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257800" cy="365125"/>
          </a:xfrm>
        </p:spPr>
        <p:txBody>
          <a:bodyPr/>
          <a:lstStyle/>
          <a:p>
            <a:r>
              <a:rPr lang="en-US" dirty="0" smtClean="0"/>
              <a:t>Prepared by:       </a:t>
            </a:r>
            <a:r>
              <a:rPr lang="en-US" dirty="0" err="1" smtClean="0"/>
              <a:t>T.Anandhi</a:t>
            </a:r>
            <a:r>
              <a:rPr lang="en-US" dirty="0" smtClean="0"/>
              <a:t>(Guest Lecturer) </a:t>
            </a:r>
            <a:r>
              <a:rPr lang="en-US" dirty="0" err="1" smtClean="0"/>
              <a:t>dept.of</a:t>
            </a:r>
            <a:r>
              <a:rPr lang="en-US" dirty="0" smtClean="0"/>
              <a:t> </a:t>
            </a:r>
            <a:r>
              <a:rPr lang="en-US" dirty="0" err="1" smtClean="0"/>
              <a:t>Comp.Sci</a:t>
            </a:r>
            <a:r>
              <a:rPr lang="en-US" dirty="0" smtClean="0"/>
              <a:t>, PAC, </a:t>
            </a:r>
            <a:r>
              <a:rPr lang="en-US" dirty="0" err="1" smtClean="0"/>
              <a:t>Cuddalore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9200" y="914400"/>
            <a:ext cx="7391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To store the old value of ‘a’ we use another variable t.</a:t>
            </a:r>
            <a:endParaRPr lang="en-US" sz="2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295400" y="1828800"/>
            <a:ext cx="7086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Algorithm Development:       t:=a;     a:=b:     b:=t;</a:t>
            </a:r>
          </a:p>
          <a:p>
            <a:endParaRPr lang="en-US" sz="2200" b="1" dirty="0"/>
          </a:p>
        </p:txBody>
      </p:sp>
      <p:sp>
        <p:nvSpPr>
          <p:cNvPr id="5" name="Rectangle 4"/>
          <p:cNvSpPr/>
          <p:nvPr/>
        </p:nvSpPr>
        <p:spPr>
          <a:xfrm>
            <a:off x="1828800" y="3276600"/>
            <a:ext cx="838200" cy="4572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761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133600" y="2895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</a:t>
            </a:r>
          </a:p>
        </p:txBody>
      </p:sp>
      <p:sp>
        <p:nvSpPr>
          <p:cNvPr id="7" name="Rectangle 6"/>
          <p:cNvSpPr/>
          <p:nvPr/>
        </p:nvSpPr>
        <p:spPr>
          <a:xfrm>
            <a:off x="3048000" y="3276600"/>
            <a:ext cx="838200" cy="4572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423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124200" y="2895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b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219200" y="2514600"/>
            <a:ext cx="3200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</a:rPr>
              <a:t>After t:=a;   and   a:=b;</a:t>
            </a:r>
            <a:endParaRPr lang="en-US" sz="2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257800" y="3352800"/>
            <a:ext cx="838200" cy="4572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423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34000" y="2971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</a:t>
            </a:r>
            <a:endParaRPr lang="en-US" b="1" dirty="0"/>
          </a:p>
        </p:txBody>
      </p:sp>
      <p:sp>
        <p:nvSpPr>
          <p:cNvPr id="12" name="Rectangle 11"/>
          <p:cNvSpPr/>
          <p:nvPr/>
        </p:nvSpPr>
        <p:spPr>
          <a:xfrm>
            <a:off x="6324600" y="3352800"/>
            <a:ext cx="838200" cy="4572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761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400800" y="2971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5105400" y="2590800"/>
            <a:ext cx="3048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</a:rPr>
              <a:t>After b:=t</a:t>
            </a:r>
            <a:endParaRPr lang="en-US" sz="2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43000" y="4267200"/>
            <a:ext cx="7315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Algorithm Description:</a:t>
            </a:r>
          </a:p>
          <a:p>
            <a:r>
              <a:rPr lang="en-US" sz="2200" b="1" dirty="0" smtClean="0"/>
              <a:t>  Step1: Save the original value of a in t</a:t>
            </a:r>
          </a:p>
          <a:p>
            <a:r>
              <a:rPr lang="en-US" sz="2200" b="1" dirty="0"/>
              <a:t> </a:t>
            </a:r>
            <a:r>
              <a:rPr lang="en-US" sz="2200" b="1" dirty="0" smtClean="0"/>
              <a:t> Step2: Assign to a the original value of b.</a:t>
            </a:r>
          </a:p>
          <a:p>
            <a:r>
              <a:rPr lang="en-US" sz="2200" b="1" dirty="0"/>
              <a:t> </a:t>
            </a:r>
            <a:r>
              <a:rPr lang="en-US" sz="2200" b="1" dirty="0" smtClean="0"/>
              <a:t> Step3:Assign to b the original value of a which is stored in t</a:t>
            </a:r>
          </a:p>
          <a:p>
            <a:endParaRPr lang="en-US" sz="2200" b="1" dirty="0"/>
          </a:p>
        </p:txBody>
      </p:sp>
      <p:sp>
        <p:nvSpPr>
          <p:cNvPr id="31" name="Rectangle 30"/>
          <p:cNvSpPr/>
          <p:nvPr/>
        </p:nvSpPr>
        <p:spPr>
          <a:xfrm>
            <a:off x="685800" y="3276600"/>
            <a:ext cx="838200" cy="4572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423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990600" y="2895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</a:t>
            </a:r>
            <a:endParaRPr lang="en-US" b="1" dirty="0"/>
          </a:p>
        </p:txBody>
      </p:sp>
      <p:sp>
        <p:nvSpPr>
          <p:cNvPr id="33" name="Rectangle 32"/>
          <p:cNvSpPr/>
          <p:nvPr/>
        </p:nvSpPr>
        <p:spPr>
          <a:xfrm>
            <a:off x="7391400" y="3352800"/>
            <a:ext cx="838200" cy="4572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761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7696200" y="2971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b</a:t>
            </a: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8F173-1F76-49D1-A95A-0875BD834233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257800" cy="365125"/>
          </a:xfrm>
        </p:spPr>
        <p:txBody>
          <a:bodyPr/>
          <a:lstStyle/>
          <a:p>
            <a:r>
              <a:rPr lang="en-US" dirty="0" smtClean="0"/>
              <a:t>Prepared by:       </a:t>
            </a:r>
            <a:r>
              <a:rPr lang="en-US" dirty="0" err="1" smtClean="0"/>
              <a:t>T.Anandhi</a:t>
            </a:r>
            <a:r>
              <a:rPr lang="en-US" dirty="0" smtClean="0"/>
              <a:t>(Guest Lecturer) </a:t>
            </a:r>
            <a:r>
              <a:rPr lang="en-US" dirty="0" err="1" smtClean="0"/>
              <a:t>dept.of</a:t>
            </a:r>
            <a:r>
              <a:rPr lang="en-US" dirty="0" smtClean="0"/>
              <a:t> </a:t>
            </a:r>
            <a:r>
              <a:rPr lang="en-US" dirty="0" err="1" smtClean="0"/>
              <a:t>Comp.Sci</a:t>
            </a:r>
            <a:r>
              <a:rPr lang="en-US" dirty="0" smtClean="0"/>
              <a:t>, PAC, </a:t>
            </a:r>
            <a:r>
              <a:rPr lang="en-US" dirty="0" err="1" smtClean="0"/>
              <a:t>Cuddalore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1219200"/>
            <a:ext cx="8915400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200" b="1" i="1" dirty="0" smtClean="0">
              <a:solidFill>
                <a:srgbClr val="0070C0"/>
              </a:solidFill>
            </a:endParaRPr>
          </a:p>
          <a:p>
            <a:endParaRPr lang="en-US" sz="2200" b="1" dirty="0" smtClean="0"/>
          </a:p>
          <a:p>
            <a:r>
              <a:rPr lang="en-US" sz="2400" b="1" dirty="0" smtClean="0"/>
              <a:t>	</a:t>
            </a:r>
            <a:endParaRPr lang="en-US" sz="2200" b="1" dirty="0" smtClean="0"/>
          </a:p>
          <a:p>
            <a:r>
              <a:rPr lang="en-US" sz="2200" b="1" dirty="0"/>
              <a:t>	</a:t>
            </a:r>
            <a:endParaRPr lang="en-US" sz="2200" b="1" dirty="0" smtClean="0"/>
          </a:p>
          <a:p>
            <a:r>
              <a:rPr lang="en-US" sz="2200" b="1" dirty="0"/>
              <a:t>	</a:t>
            </a:r>
            <a:endParaRPr lang="en-US" sz="2200" b="1" dirty="0" smtClean="0"/>
          </a:p>
          <a:p>
            <a:endParaRPr lang="en-US" sz="2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8915400" cy="11295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	</a:t>
            </a:r>
            <a:r>
              <a:rPr lang="en-US" sz="2800" dirty="0" smtClean="0"/>
              <a:t>	</a:t>
            </a:r>
            <a:r>
              <a:rPr lang="en-US" sz="2800" b="1" i="1" u="sng" dirty="0" smtClean="0"/>
              <a:t>Algorithm Description:</a:t>
            </a:r>
          </a:p>
          <a:p>
            <a:r>
              <a:rPr lang="en-US" sz="2800" i="1" dirty="0" smtClean="0"/>
              <a:t>Step1</a:t>
            </a:r>
            <a:r>
              <a:rPr lang="en-US" sz="2800" dirty="0" smtClean="0"/>
              <a:t>: Initialize and write first 3 prime numbers.</a:t>
            </a:r>
          </a:p>
          <a:p>
            <a:r>
              <a:rPr lang="en-US" sz="2800" i="1" dirty="0" smtClean="0"/>
              <a:t>Step2</a:t>
            </a:r>
            <a:r>
              <a:rPr lang="en-US" sz="2800" dirty="0" smtClean="0"/>
              <a:t>: Initialize x to 5.</a:t>
            </a:r>
          </a:p>
          <a:p>
            <a:r>
              <a:rPr lang="en-US" sz="2800" i="1" dirty="0" smtClean="0"/>
              <a:t>Step3</a:t>
            </a:r>
            <a:r>
              <a:rPr lang="en-US" sz="2800" dirty="0" smtClean="0"/>
              <a:t>:While x less than n do</a:t>
            </a:r>
          </a:p>
          <a:p>
            <a:r>
              <a:rPr lang="en-US" sz="2800" dirty="0" smtClean="0"/>
              <a:t>	a) Get x value excluding multiples of 2 and 3.</a:t>
            </a:r>
          </a:p>
          <a:p>
            <a:r>
              <a:rPr lang="en-US" sz="2800" dirty="0" smtClean="0"/>
              <a:t>	b) If not end of  multiples list then</a:t>
            </a:r>
          </a:p>
          <a:p>
            <a:r>
              <a:rPr lang="en-US" sz="2800" dirty="0" smtClean="0"/>
              <a:t>	            (</a:t>
            </a:r>
            <a:r>
              <a:rPr lang="en-US" sz="2800" dirty="0" err="1" smtClean="0"/>
              <a:t>i</a:t>
            </a:r>
            <a:r>
              <a:rPr lang="en-US" sz="2800" dirty="0" smtClean="0"/>
              <a:t>) If x&gt;= square of largest prime  then</a:t>
            </a:r>
          </a:p>
          <a:p>
            <a:r>
              <a:rPr lang="en-US" sz="2800" dirty="0" smtClean="0"/>
              <a:t>		  *include next prime multiple as its square </a:t>
            </a:r>
          </a:p>
          <a:p>
            <a:r>
              <a:rPr lang="en-US" sz="2800" dirty="0" smtClean="0"/>
              <a:t>		   *Update square by squaring next prime&gt; √x</a:t>
            </a:r>
          </a:p>
          <a:p>
            <a:r>
              <a:rPr lang="en-US" sz="2800" dirty="0" smtClean="0"/>
              <a:t>	c) While x is not established as non-prime do</a:t>
            </a:r>
          </a:p>
          <a:p>
            <a:r>
              <a:rPr lang="en-US" sz="2800" dirty="0" smtClean="0"/>
              <a:t>		   (</a:t>
            </a:r>
            <a:r>
              <a:rPr lang="en-US" sz="2800" dirty="0" err="1" smtClean="0"/>
              <a:t>i</a:t>
            </a:r>
            <a:r>
              <a:rPr lang="en-US" sz="2800" dirty="0" smtClean="0"/>
              <a:t>) While current prime multiple is less than x </a:t>
            </a:r>
          </a:p>
          <a:p>
            <a:r>
              <a:rPr lang="en-US" sz="2800" dirty="0" smtClean="0"/>
              <a:t>		        increment by current prime value doubled.</a:t>
            </a:r>
          </a:p>
          <a:p>
            <a:r>
              <a:rPr lang="en-US" sz="2800" dirty="0" smtClean="0"/>
              <a:t>		   (ii) do prime test by comparing x with current 		         multiple.</a:t>
            </a:r>
          </a:p>
          <a:p>
            <a:r>
              <a:rPr lang="en-US" sz="2800" dirty="0" smtClean="0"/>
              <a:t>	d) If current x is prime, write out x and if it is less than   	√n store it.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		</a:t>
            </a:r>
          </a:p>
          <a:p>
            <a:r>
              <a:rPr lang="en-US" sz="2800" dirty="0" smtClean="0"/>
              <a:t> 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b="1" dirty="0" smtClean="0"/>
          </a:p>
          <a:p>
            <a:r>
              <a:rPr lang="en-US" sz="2800" dirty="0" smtClean="0"/>
              <a:t> 	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8F173-1F76-49D1-A95A-0875BD834233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200400" y="6492875"/>
            <a:ext cx="5105400" cy="365125"/>
          </a:xfrm>
        </p:spPr>
        <p:txBody>
          <a:bodyPr/>
          <a:lstStyle/>
          <a:p>
            <a:r>
              <a:rPr lang="en-US" dirty="0" smtClean="0"/>
              <a:t>Prepared by:       </a:t>
            </a:r>
            <a:r>
              <a:rPr lang="en-US" dirty="0" err="1" smtClean="0"/>
              <a:t>T.Anandhi</a:t>
            </a:r>
            <a:r>
              <a:rPr lang="en-US" dirty="0" smtClean="0"/>
              <a:t>(Guest Lecturer) </a:t>
            </a:r>
            <a:r>
              <a:rPr lang="en-US" dirty="0" err="1" smtClean="0"/>
              <a:t>dept.of</a:t>
            </a:r>
            <a:r>
              <a:rPr lang="en-US" dirty="0" smtClean="0"/>
              <a:t> </a:t>
            </a:r>
            <a:r>
              <a:rPr lang="en-US" dirty="0" err="1" smtClean="0"/>
              <a:t>Comp.Sci</a:t>
            </a:r>
            <a:r>
              <a:rPr lang="en-US" dirty="0" smtClean="0"/>
              <a:t>, PAC, </a:t>
            </a:r>
            <a:r>
              <a:rPr lang="en-US" dirty="0" err="1" smtClean="0"/>
              <a:t>Cuddalore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0"/>
            <a:ext cx="8763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Problem14: </a:t>
            </a:r>
            <a:r>
              <a:rPr lang="en-US" sz="2800" dirty="0" smtClean="0"/>
              <a:t>Devise  an Algorithm to find all the prime factors of given positive integer n.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219200"/>
            <a:ext cx="8915400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200" b="1" i="1" dirty="0" smtClean="0">
              <a:solidFill>
                <a:srgbClr val="0070C0"/>
              </a:solidFill>
            </a:endParaRPr>
          </a:p>
          <a:p>
            <a:endParaRPr lang="en-US" sz="2200" b="1" dirty="0" smtClean="0"/>
          </a:p>
          <a:p>
            <a:r>
              <a:rPr lang="en-US" sz="2400" b="1" dirty="0" smtClean="0"/>
              <a:t>	</a:t>
            </a:r>
            <a:endParaRPr lang="en-US" sz="2200" b="1" dirty="0" smtClean="0"/>
          </a:p>
          <a:p>
            <a:r>
              <a:rPr lang="en-US" sz="2200" b="1" dirty="0"/>
              <a:t>	</a:t>
            </a:r>
            <a:endParaRPr lang="en-US" sz="2200" b="1" dirty="0" smtClean="0"/>
          </a:p>
          <a:p>
            <a:r>
              <a:rPr lang="en-US" sz="2200" b="1" dirty="0"/>
              <a:t>	</a:t>
            </a:r>
            <a:endParaRPr lang="en-US" sz="2200" b="1" dirty="0" smtClean="0"/>
          </a:p>
          <a:p>
            <a:endParaRPr lang="en-US" sz="2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066800"/>
            <a:ext cx="8763000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Algorithm Development:</a:t>
            </a:r>
          </a:p>
          <a:p>
            <a:r>
              <a:rPr lang="en-US" sz="2800" dirty="0" smtClean="0"/>
              <a:t> 	Every integer can be expressed as product of prime numbers.	n= f1 x f2 x f3…x </a:t>
            </a:r>
            <a:r>
              <a:rPr lang="en-US" sz="2800" dirty="0" err="1" smtClean="0"/>
              <a:t>fk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We can consider only prime numbers as candidate divisors.</a:t>
            </a:r>
          </a:p>
          <a:p>
            <a:r>
              <a:rPr lang="en-US" sz="2800" dirty="0" smtClean="0"/>
              <a:t>We know that all prime factors of n must be less than √n.</a:t>
            </a:r>
          </a:p>
          <a:p>
            <a:endParaRPr lang="en-US" sz="2800" dirty="0" smtClean="0"/>
          </a:p>
          <a:p>
            <a:r>
              <a:rPr lang="en-US" sz="2800" dirty="0" smtClean="0"/>
              <a:t>The central part of our algorithm is:</a:t>
            </a:r>
          </a:p>
          <a:p>
            <a:r>
              <a:rPr lang="en-US" sz="2800" dirty="0" smtClean="0"/>
              <a:t>	While it has not been established as n is prime do</a:t>
            </a:r>
          </a:p>
          <a:p>
            <a:r>
              <a:rPr lang="en-US" sz="2800" dirty="0" smtClean="0"/>
              <a:t>	    a) if </a:t>
            </a:r>
            <a:r>
              <a:rPr lang="en-US" sz="2800" dirty="0" err="1" smtClean="0"/>
              <a:t>nxtprime</a:t>
            </a:r>
            <a:r>
              <a:rPr lang="en-US" sz="2800" dirty="0" smtClean="0"/>
              <a:t> is divisor of n then save </a:t>
            </a:r>
            <a:r>
              <a:rPr lang="en-US" sz="2800" dirty="0" err="1" smtClean="0"/>
              <a:t>nxtprime</a:t>
            </a:r>
            <a:r>
              <a:rPr lang="en-US" sz="2800" dirty="0" smtClean="0"/>
              <a:t> as 	         factor and divide n by </a:t>
            </a:r>
            <a:r>
              <a:rPr lang="en-US" sz="2800" dirty="0" err="1" smtClean="0"/>
              <a:t>nxtprime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	    b) try </a:t>
            </a:r>
            <a:r>
              <a:rPr lang="en-US" sz="2800" dirty="0" err="1" smtClean="0"/>
              <a:t>nxtprime</a:t>
            </a:r>
            <a:r>
              <a:rPr lang="en-US" sz="2800" dirty="0" smtClean="0"/>
              <a:t> as a divisor of n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b="1" dirty="0" smtClean="0"/>
              <a:t>	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8F173-1F76-49D1-A95A-0875BD834233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257800" cy="365125"/>
          </a:xfrm>
        </p:spPr>
        <p:txBody>
          <a:bodyPr/>
          <a:lstStyle/>
          <a:p>
            <a:r>
              <a:rPr lang="en-US" dirty="0" smtClean="0"/>
              <a:t>Prepared by:       </a:t>
            </a:r>
            <a:r>
              <a:rPr lang="en-US" dirty="0" err="1" smtClean="0"/>
              <a:t>T.Anandhi</a:t>
            </a:r>
            <a:r>
              <a:rPr lang="en-US" dirty="0" smtClean="0"/>
              <a:t>(Guest Lecturer) </a:t>
            </a:r>
            <a:r>
              <a:rPr lang="en-US" dirty="0" err="1" smtClean="0"/>
              <a:t>dept.of</a:t>
            </a:r>
            <a:r>
              <a:rPr lang="en-US" dirty="0" smtClean="0"/>
              <a:t> </a:t>
            </a:r>
            <a:r>
              <a:rPr lang="en-US" dirty="0" err="1" smtClean="0"/>
              <a:t>Comp.Sci</a:t>
            </a:r>
            <a:r>
              <a:rPr lang="en-US" dirty="0" smtClean="0"/>
              <a:t>, PAC, </a:t>
            </a:r>
            <a:r>
              <a:rPr lang="en-US" dirty="0" err="1" smtClean="0"/>
              <a:t>Cuddalore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1219200"/>
            <a:ext cx="8915400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200" b="1" i="1" dirty="0" smtClean="0">
              <a:solidFill>
                <a:srgbClr val="0070C0"/>
              </a:solidFill>
            </a:endParaRPr>
          </a:p>
          <a:p>
            <a:endParaRPr lang="en-US" sz="2200" b="1" dirty="0" smtClean="0"/>
          </a:p>
          <a:p>
            <a:r>
              <a:rPr lang="en-US" sz="2400" b="1" dirty="0" smtClean="0"/>
              <a:t>	</a:t>
            </a:r>
            <a:endParaRPr lang="en-US" sz="2200" b="1" dirty="0" smtClean="0"/>
          </a:p>
          <a:p>
            <a:r>
              <a:rPr lang="en-US" sz="2200" b="1" dirty="0"/>
              <a:t>	</a:t>
            </a:r>
            <a:endParaRPr lang="en-US" sz="2200" b="1" dirty="0" smtClean="0"/>
          </a:p>
          <a:p>
            <a:r>
              <a:rPr lang="en-US" sz="2200" b="1" dirty="0"/>
              <a:t>	</a:t>
            </a:r>
            <a:endParaRPr lang="en-US" sz="2200" b="1" dirty="0" smtClean="0"/>
          </a:p>
          <a:p>
            <a:endParaRPr lang="en-US" sz="2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0" y="304800"/>
            <a:ext cx="8763000" cy="82791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Algorithm Description:</a:t>
            </a:r>
          </a:p>
          <a:p>
            <a:endParaRPr lang="en-US" sz="2800" b="1" dirty="0" smtClean="0"/>
          </a:p>
          <a:p>
            <a:r>
              <a:rPr lang="en-US" sz="2800" dirty="0" smtClean="0"/>
              <a:t>Step1: Establish n the number whose prime factor is to be 	  found.</a:t>
            </a:r>
          </a:p>
          <a:p>
            <a:r>
              <a:rPr lang="en-US" sz="2800" dirty="0" smtClean="0"/>
              <a:t>Step2: Compute the remainder r and quotation q for the 	  	  first prime </a:t>
            </a:r>
            <a:r>
              <a:rPr lang="en-US" sz="2800" dirty="0" err="1" smtClean="0"/>
              <a:t>nxtprime</a:t>
            </a:r>
            <a:r>
              <a:rPr lang="en-US" sz="2800" dirty="0" smtClean="0"/>
              <a:t>=2.</a:t>
            </a:r>
          </a:p>
          <a:p>
            <a:r>
              <a:rPr lang="en-US" sz="2800" dirty="0" smtClean="0"/>
              <a:t>Step3: While n is not established as prime do</a:t>
            </a:r>
          </a:p>
          <a:p>
            <a:r>
              <a:rPr lang="en-US" sz="2800" dirty="0" smtClean="0"/>
              <a:t>	a) if </a:t>
            </a:r>
            <a:r>
              <a:rPr lang="en-US" sz="2800" dirty="0" err="1" smtClean="0"/>
              <a:t>nxtprime</a:t>
            </a:r>
            <a:r>
              <a:rPr lang="en-US" sz="2800" dirty="0" smtClean="0"/>
              <a:t> is exact divisor of n then</a:t>
            </a:r>
          </a:p>
          <a:p>
            <a:r>
              <a:rPr lang="en-US" sz="2800" dirty="0" smtClean="0"/>
              <a:t>	     (</a:t>
            </a:r>
            <a:r>
              <a:rPr lang="en-US" sz="2800" dirty="0" err="1" smtClean="0"/>
              <a:t>i</a:t>
            </a:r>
            <a:r>
              <a:rPr lang="en-US" sz="2800" dirty="0" smtClean="0"/>
              <a:t>) save </a:t>
            </a:r>
            <a:r>
              <a:rPr lang="en-US" sz="2800" dirty="0" err="1" smtClean="0"/>
              <a:t>nxtprime</a:t>
            </a:r>
            <a:r>
              <a:rPr lang="en-US" sz="2800" dirty="0" smtClean="0"/>
              <a:t> as a factor of f.</a:t>
            </a:r>
          </a:p>
          <a:p>
            <a:r>
              <a:rPr lang="en-US" sz="2800" dirty="0" smtClean="0"/>
              <a:t>	     (ii) divide n by </a:t>
            </a:r>
            <a:r>
              <a:rPr lang="en-US" sz="2800" dirty="0" err="1" smtClean="0"/>
              <a:t>nxtprime</a:t>
            </a:r>
            <a:endParaRPr lang="en-US" sz="2800" dirty="0" smtClean="0"/>
          </a:p>
          <a:p>
            <a:r>
              <a:rPr lang="en-US" sz="2800" dirty="0" smtClean="0"/>
              <a:t>	  else</a:t>
            </a:r>
          </a:p>
          <a:p>
            <a:r>
              <a:rPr lang="en-US" sz="2800" dirty="0" smtClean="0"/>
              <a:t>	     (</a:t>
            </a:r>
            <a:r>
              <a:rPr lang="en-US" sz="2800" dirty="0" err="1" smtClean="0"/>
              <a:t>i</a:t>
            </a:r>
            <a:r>
              <a:rPr lang="en-US" sz="2800" dirty="0" smtClean="0"/>
              <a:t>) get next bigger prime</a:t>
            </a:r>
          </a:p>
          <a:p>
            <a:r>
              <a:rPr lang="en-US" sz="2800" dirty="0" smtClean="0"/>
              <a:t>	</a:t>
            </a:r>
          </a:p>
          <a:p>
            <a:endParaRPr lang="en-US" sz="2800" dirty="0" smtClean="0"/>
          </a:p>
          <a:p>
            <a:r>
              <a:rPr lang="en-US" sz="2800" dirty="0" smtClean="0"/>
              <a:t> 	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b="1" dirty="0" smtClean="0"/>
              <a:t>	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8F173-1F76-49D1-A95A-0875BD834233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257800" cy="365125"/>
          </a:xfrm>
        </p:spPr>
        <p:txBody>
          <a:bodyPr/>
          <a:lstStyle/>
          <a:p>
            <a:r>
              <a:rPr lang="en-US" dirty="0" smtClean="0"/>
              <a:t>Prepared by:       </a:t>
            </a:r>
            <a:r>
              <a:rPr lang="en-US" dirty="0" err="1" smtClean="0"/>
              <a:t>T.Anandhi</a:t>
            </a:r>
            <a:r>
              <a:rPr lang="en-US" dirty="0" smtClean="0"/>
              <a:t>(Guest Lecturer) </a:t>
            </a:r>
            <a:r>
              <a:rPr lang="en-US" dirty="0" err="1" smtClean="0"/>
              <a:t>dept.of</a:t>
            </a:r>
            <a:r>
              <a:rPr lang="en-US" dirty="0" smtClean="0"/>
              <a:t> </a:t>
            </a:r>
            <a:r>
              <a:rPr lang="en-US" dirty="0" err="1" smtClean="0"/>
              <a:t>Comp.Sci</a:t>
            </a:r>
            <a:r>
              <a:rPr lang="en-US" dirty="0" smtClean="0"/>
              <a:t>, PAC, </a:t>
            </a:r>
            <a:r>
              <a:rPr lang="en-US" dirty="0" err="1" smtClean="0"/>
              <a:t>Cuddalore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1219200"/>
            <a:ext cx="8915400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200" b="1" i="1" dirty="0" smtClean="0">
              <a:solidFill>
                <a:srgbClr val="0070C0"/>
              </a:solidFill>
            </a:endParaRPr>
          </a:p>
          <a:p>
            <a:endParaRPr lang="en-US" sz="2200" b="1" dirty="0" smtClean="0"/>
          </a:p>
          <a:p>
            <a:r>
              <a:rPr lang="en-US" sz="2400" b="1" dirty="0" smtClean="0"/>
              <a:t>	</a:t>
            </a:r>
            <a:endParaRPr lang="en-US" sz="2200" b="1" dirty="0" smtClean="0"/>
          </a:p>
          <a:p>
            <a:r>
              <a:rPr lang="en-US" sz="2200" b="1" dirty="0"/>
              <a:t>	</a:t>
            </a:r>
            <a:endParaRPr lang="en-US" sz="2200" b="1" dirty="0" smtClean="0"/>
          </a:p>
          <a:p>
            <a:r>
              <a:rPr lang="en-US" sz="2200" b="1" dirty="0"/>
              <a:t>	</a:t>
            </a:r>
            <a:endParaRPr lang="en-US" sz="2200" b="1" dirty="0" smtClean="0"/>
          </a:p>
          <a:p>
            <a:endParaRPr lang="en-US" sz="2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0" y="304800"/>
            <a:ext cx="8763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	 b) Compute next quotient q and remainder r for 	  	     current value of n and current prime divisor 	  	     </a:t>
            </a:r>
            <a:r>
              <a:rPr lang="en-US" sz="2800" dirty="0" err="1" smtClean="0"/>
              <a:t>nxtprime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Step4: If n is greater </a:t>
            </a:r>
            <a:r>
              <a:rPr lang="en-US" sz="2800" smtClean="0"/>
              <a:t>than 1 </a:t>
            </a:r>
            <a:r>
              <a:rPr lang="en-US" sz="2800" dirty="0" smtClean="0"/>
              <a:t>then</a:t>
            </a:r>
          </a:p>
          <a:p>
            <a:r>
              <a:rPr lang="en-US" sz="2800" dirty="0" smtClean="0"/>
              <a:t>	   add n to list as a prime factor f.</a:t>
            </a:r>
          </a:p>
          <a:p>
            <a:r>
              <a:rPr lang="en-US" sz="2800" dirty="0" smtClean="0"/>
              <a:t>Step5: Return the prime factors f of the original number n.</a:t>
            </a:r>
          </a:p>
          <a:p>
            <a:r>
              <a:rPr lang="en-US" sz="2800" dirty="0" smtClean="0"/>
              <a:t> 	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b="1" dirty="0" smtClean="0"/>
              <a:t>	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8F173-1F76-49D1-A95A-0875BD834233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257800" cy="365125"/>
          </a:xfrm>
        </p:spPr>
        <p:txBody>
          <a:bodyPr/>
          <a:lstStyle/>
          <a:p>
            <a:r>
              <a:rPr lang="en-US" dirty="0" smtClean="0"/>
              <a:t>Prepared by:       </a:t>
            </a:r>
            <a:r>
              <a:rPr lang="en-US" dirty="0" err="1" smtClean="0"/>
              <a:t>T.Anandhi</a:t>
            </a:r>
            <a:r>
              <a:rPr lang="en-US" dirty="0" smtClean="0"/>
              <a:t>(Guest Lecturer) </a:t>
            </a:r>
            <a:r>
              <a:rPr lang="en-US" dirty="0" err="1" smtClean="0"/>
              <a:t>dept.of</a:t>
            </a:r>
            <a:r>
              <a:rPr lang="en-US" dirty="0" smtClean="0"/>
              <a:t> </a:t>
            </a:r>
            <a:r>
              <a:rPr lang="en-US" dirty="0" err="1" smtClean="0"/>
              <a:t>Comp.Sci</a:t>
            </a:r>
            <a:r>
              <a:rPr lang="en-US" dirty="0" smtClean="0"/>
              <a:t>, PAC, </a:t>
            </a:r>
            <a:r>
              <a:rPr lang="en-US" dirty="0" err="1" smtClean="0"/>
              <a:t>Cuddalore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0"/>
            <a:ext cx="8763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Problem15: </a:t>
            </a:r>
            <a:r>
              <a:rPr lang="en-US" sz="2800" dirty="0" smtClean="0"/>
              <a:t>Devise  an Algorithm to generate Pseudo Random Sequence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219200"/>
            <a:ext cx="8915400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200" b="1" i="1" dirty="0" smtClean="0">
              <a:solidFill>
                <a:srgbClr val="0070C0"/>
              </a:solidFill>
            </a:endParaRPr>
          </a:p>
          <a:p>
            <a:endParaRPr lang="en-US" sz="2200" b="1" dirty="0" smtClean="0"/>
          </a:p>
          <a:p>
            <a:r>
              <a:rPr lang="en-US" sz="2400" b="1" dirty="0" smtClean="0"/>
              <a:t>	</a:t>
            </a:r>
            <a:endParaRPr lang="en-US" sz="2200" b="1" dirty="0" smtClean="0"/>
          </a:p>
          <a:p>
            <a:r>
              <a:rPr lang="en-US" sz="2200" b="1" dirty="0"/>
              <a:t>	</a:t>
            </a:r>
            <a:endParaRPr lang="en-US" sz="2200" b="1" dirty="0" smtClean="0"/>
          </a:p>
          <a:p>
            <a:r>
              <a:rPr lang="en-US" sz="2200" b="1" dirty="0"/>
              <a:t>	</a:t>
            </a:r>
            <a:endParaRPr lang="en-US" sz="2200" b="1" dirty="0" smtClean="0"/>
          </a:p>
          <a:p>
            <a:endParaRPr lang="en-US" sz="2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990600"/>
            <a:ext cx="8763000" cy="7417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Algorithm Development:</a:t>
            </a:r>
          </a:p>
          <a:p>
            <a:r>
              <a:rPr lang="en-US" sz="2800" dirty="0" smtClean="0"/>
              <a:t>	This sequence is predictable in advance, So it is called Pseudo random numbers.</a:t>
            </a:r>
          </a:p>
          <a:p>
            <a:endParaRPr lang="en-US" sz="2800" b="1" dirty="0" smtClean="0"/>
          </a:p>
          <a:p>
            <a:r>
              <a:rPr lang="en-US" sz="2800" dirty="0" smtClean="0"/>
              <a:t> 	A sequence of random numbers should exhibit the following behavior.</a:t>
            </a:r>
          </a:p>
          <a:p>
            <a:r>
              <a:rPr lang="en-US" sz="2800" dirty="0" smtClean="0"/>
              <a:t>	a) The sequence should appear as every number is generated by chance.</a:t>
            </a:r>
          </a:p>
          <a:p>
            <a:r>
              <a:rPr lang="en-US" sz="2800" dirty="0" smtClean="0"/>
              <a:t>	b) Every number should have specified probability of falling within a given range.</a:t>
            </a:r>
          </a:p>
          <a:p>
            <a:r>
              <a:rPr lang="en-US" sz="2800" dirty="0" smtClean="0"/>
              <a:t>	Expression used in Linear Congruential method</a:t>
            </a:r>
          </a:p>
          <a:p>
            <a:r>
              <a:rPr lang="en-US" sz="2800" dirty="0" smtClean="0"/>
              <a:t>		</a:t>
            </a:r>
            <a:r>
              <a:rPr lang="en-US" sz="2800" b="1" i="1" dirty="0" smtClean="0"/>
              <a:t>x</a:t>
            </a:r>
            <a:r>
              <a:rPr lang="en-US" sz="2800" b="1" i="1" baseline="-25000" dirty="0" smtClean="0"/>
              <a:t>n+1</a:t>
            </a:r>
            <a:r>
              <a:rPr lang="en-US" sz="2800" b="1" i="1" dirty="0" smtClean="0"/>
              <a:t> = (</a:t>
            </a:r>
            <a:r>
              <a:rPr lang="en-US" sz="2800" b="1" i="1" dirty="0" err="1" smtClean="0"/>
              <a:t>ax</a:t>
            </a:r>
            <a:r>
              <a:rPr lang="en-US" sz="2800" b="1" i="1" baseline="-25000" dirty="0" err="1" smtClean="0"/>
              <a:t>n</a:t>
            </a:r>
            <a:r>
              <a:rPr lang="en-US" sz="2800" b="1" i="1" dirty="0" smtClean="0"/>
              <a:t> + b) mod m  </a:t>
            </a:r>
            <a:r>
              <a:rPr lang="en-US" sz="2800" dirty="0" smtClean="0"/>
              <a:t>         (for m&gt;=0)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b="1" dirty="0" smtClean="0"/>
              <a:t>	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8F173-1F76-49D1-A95A-0875BD834233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257800" cy="365125"/>
          </a:xfrm>
        </p:spPr>
        <p:txBody>
          <a:bodyPr/>
          <a:lstStyle/>
          <a:p>
            <a:r>
              <a:rPr lang="en-US" dirty="0" smtClean="0"/>
              <a:t>Prepared by:       </a:t>
            </a:r>
            <a:r>
              <a:rPr lang="en-US" dirty="0" err="1" smtClean="0"/>
              <a:t>T.Anandhi</a:t>
            </a:r>
            <a:r>
              <a:rPr lang="en-US" dirty="0" smtClean="0"/>
              <a:t>(Guest Lecturer) </a:t>
            </a:r>
            <a:r>
              <a:rPr lang="en-US" dirty="0" err="1" smtClean="0"/>
              <a:t>dept.of</a:t>
            </a:r>
            <a:r>
              <a:rPr lang="en-US" dirty="0" smtClean="0"/>
              <a:t> </a:t>
            </a:r>
            <a:r>
              <a:rPr lang="en-US" dirty="0" err="1" smtClean="0"/>
              <a:t>Comp.Sci</a:t>
            </a:r>
            <a:r>
              <a:rPr lang="en-US" dirty="0" smtClean="0"/>
              <a:t>, PAC, </a:t>
            </a:r>
            <a:r>
              <a:rPr lang="en-US" dirty="0" err="1" smtClean="0"/>
              <a:t>Cuddalore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1219200"/>
            <a:ext cx="8915400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200" b="1" i="1" dirty="0" smtClean="0">
              <a:solidFill>
                <a:srgbClr val="0070C0"/>
              </a:solidFill>
            </a:endParaRPr>
          </a:p>
          <a:p>
            <a:endParaRPr lang="en-US" sz="2200" b="1" dirty="0" smtClean="0"/>
          </a:p>
          <a:p>
            <a:r>
              <a:rPr lang="en-US" sz="2400" b="1" dirty="0" smtClean="0"/>
              <a:t>	</a:t>
            </a:r>
            <a:endParaRPr lang="en-US" sz="2200" b="1" dirty="0" smtClean="0"/>
          </a:p>
          <a:p>
            <a:r>
              <a:rPr lang="en-US" sz="2200" b="1" dirty="0"/>
              <a:t>	</a:t>
            </a:r>
            <a:endParaRPr lang="en-US" sz="2200" b="1" dirty="0" smtClean="0"/>
          </a:p>
          <a:p>
            <a:r>
              <a:rPr lang="en-US" sz="2200" b="1" dirty="0"/>
              <a:t>	</a:t>
            </a:r>
            <a:endParaRPr lang="en-US" sz="2200" b="1" dirty="0" smtClean="0"/>
          </a:p>
          <a:p>
            <a:endParaRPr lang="en-US" sz="2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4648200"/>
            <a:ext cx="8763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Algorithm Description:(</a:t>
            </a:r>
            <a:r>
              <a:rPr lang="en-US" sz="2800" b="1" dirty="0" smtClean="0">
                <a:sym typeface="Wingdings" pitchFamily="2" charset="2"/>
              </a:rPr>
              <a:t>Consider m as 4096)</a:t>
            </a:r>
            <a:endParaRPr lang="en-US" sz="2800" b="1" dirty="0" smtClean="0"/>
          </a:p>
          <a:p>
            <a:r>
              <a:rPr lang="en-US" sz="2800" dirty="0" smtClean="0"/>
              <a:t>	Step1: Assume b as 853</a:t>
            </a:r>
          </a:p>
          <a:p>
            <a:r>
              <a:rPr lang="en-US" sz="2800" dirty="0" smtClean="0"/>
              <a:t>	Step2: Assume a=109</a:t>
            </a:r>
          </a:p>
          <a:p>
            <a:r>
              <a:rPr lang="en-US" sz="2800" dirty="0" smtClean="0"/>
              <a:t>	Step3: </a:t>
            </a:r>
            <a:r>
              <a:rPr lang="en-US" sz="2800" b="1" i="1" dirty="0" err="1" smtClean="0"/>
              <a:t>x</a:t>
            </a:r>
            <a:r>
              <a:rPr lang="en-US" sz="2800" b="1" i="1" baseline="-25000" dirty="0" err="1" smtClean="0"/>
              <a:t>new</a:t>
            </a:r>
            <a:r>
              <a:rPr lang="en-US" sz="2800" dirty="0" smtClean="0"/>
              <a:t> = (a *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x</a:t>
            </a:r>
            <a:r>
              <a:rPr lang="en-US" sz="2800" b="1" i="1" baseline="-25000" dirty="0" err="1" smtClean="0"/>
              <a:t>old</a:t>
            </a:r>
            <a:r>
              <a:rPr lang="en-US" sz="2800" dirty="0" smtClean="0"/>
              <a:t> + b) mod m</a:t>
            </a:r>
          </a:p>
          <a:p>
            <a:r>
              <a:rPr lang="en-US" sz="2800" dirty="0" smtClean="0"/>
              <a:t>	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b="1" dirty="0" smtClean="0"/>
              <a:t>	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0"/>
            <a:ext cx="807720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/>
              <a:t>Parameter Description </a:t>
            </a:r>
          </a:p>
          <a:p>
            <a:pPr>
              <a:lnSpc>
                <a:spcPct val="150000"/>
              </a:lnSpc>
            </a:pPr>
            <a:r>
              <a:rPr lang="en-US" sz="2400" i="1" dirty="0" smtClean="0"/>
              <a:t>	1.x</a:t>
            </a:r>
            <a:r>
              <a:rPr lang="en-US" sz="2400" i="1" baseline="-25000" dirty="0" smtClean="0"/>
              <a:t>0</a:t>
            </a:r>
            <a:r>
              <a:rPr lang="en-US" sz="2400" i="1" dirty="0" smtClean="0"/>
              <a:t>  is any number in the range 0&lt;= x</a:t>
            </a:r>
            <a:r>
              <a:rPr lang="en-US" sz="2400" i="1" baseline="-25000" dirty="0" smtClean="0"/>
              <a:t>0</a:t>
            </a:r>
            <a:r>
              <a:rPr lang="en-US" sz="2400" i="1" dirty="0" smtClean="0"/>
              <a:t>  &lt;m</a:t>
            </a:r>
          </a:p>
          <a:p>
            <a:pPr>
              <a:lnSpc>
                <a:spcPct val="150000"/>
              </a:lnSpc>
            </a:pPr>
            <a:r>
              <a:rPr lang="en-US" sz="2400" i="1" dirty="0" smtClean="0"/>
              <a:t>	2.m&gt;= length of random sequence required</a:t>
            </a:r>
          </a:p>
          <a:p>
            <a:pPr>
              <a:lnSpc>
                <a:spcPct val="150000"/>
              </a:lnSpc>
            </a:pPr>
            <a:r>
              <a:rPr lang="en-US" sz="2400" i="1" dirty="0" smtClean="0"/>
              <a:t>	3.a&gt; √m  and a&lt; (m- √m). (a-1) should be a multiple of every prime number dividing m. </a:t>
            </a:r>
            <a:r>
              <a:rPr lang="en-US" sz="2400" i="1" dirty="0" err="1" smtClean="0"/>
              <a:t>i.e</a:t>
            </a:r>
            <a:r>
              <a:rPr lang="en-US" sz="2400" i="1" dirty="0" smtClean="0"/>
              <a:t> if m is divided by 7 then a-1 should also be divided by 7</a:t>
            </a:r>
          </a:p>
          <a:p>
            <a:pPr>
              <a:lnSpc>
                <a:spcPct val="150000"/>
              </a:lnSpc>
            </a:pPr>
            <a:r>
              <a:rPr lang="en-US" sz="2400" i="1" dirty="0" smtClean="0"/>
              <a:t>	4. b should be odd, but not the multiple of 5.</a:t>
            </a:r>
            <a:endParaRPr lang="en-US" sz="2400" i="1" dirty="0"/>
          </a:p>
        </p:txBody>
      </p:sp>
      <p:sp>
        <p:nvSpPr>
          <p:cNvPr id="7" name="Rectangle 6"/>
          <p:cNvSpPr/>
          <p:nvPr/>
        </p:nvSpPr>
        <p:spPr>
          <a:xfrm>
            <a:off x="381000" y="228600"/>
            <a:ext cx="8153400" cy="381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8F173-1F76-49D1-A95A-0875BD834233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257800" cy="365125"/>
          </a:xfrm>
        </p:spPr>
        <p:txBody>
          <a:bodyPr/>
          <a:lstStyle/>
          <a:p>
            <a:r>
              <a:rPr lang="en-US" dirty="0" smtClean="0"/>
              <a:t>Prepared by:       </a:t>
            </a:r>
            <a:r>
              <a:rPr lang="en-US" dirty="0" err="1" smtClean="0"/>
              <a:t>T.Anandhi</a:t>
            </a:r>
            <a:r>
              <a:rPr lang="en-US" dirty="0" smtClean="0"/>
              <a:t>(Guest Lecturer) </a:t>
            </a:r>
            <a:r>
              <a:rPr lang="en-US" dirty="0" err="1" smtClean="0"/>
              <a:t>dept.of</a:t>
            </a:r>
            <a:r>
              <a:rPr lang="en-US" dirty="0" smtClean="0"/>
              <a:t> </a:t>
            </a:r>
            <a:r>
              <a:rPr lang="en-US" dirty="0" err="1" smtClean="0"/>
              <a:t>Comp.Sci</a:t>
            </a:r>
            <a:r>
              <a:rPr lang="en-US" dirty="0" smtClean="0"/>
              <a:t>, PAC, </a:t>
            </a:r>
            <a:r>
              <a:rPr lang="en-US" dirty="0" err="1" smtClean="0"/>
              <a:t>Cuddalore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0"/>
            <a:ext cx="8763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Problem16: </a:t>
            </a:r>
            <a:r>
              <a:rPr lang="en-US" sz="2800" dirty="0" smtClean="0"/>
              <a:t>For given integer x, devise an algorithm to find the value of </a:t>
            </a:r>
            <a:r>
              <a:rPr lang="en-US" sz="2800" dirty="0" err="1" smtClean="0"/>
              <a:t>x</a:t>
            </a:r>
            <a:r>
              <a:rPr lang="en-US" sz="2800" baseline="30000" dirty="0" err="1" smtClean="0"/>
              <a:t>n</a:t>
            </a:r>
            <a:r>
              <a:rPr lang="en-US" sz="2800" dirty="0" smtClean="0"/>
              <a:t> where n is a positive integer &gt;1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219200"/>
            <a:ext cx="8915400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200" b="1" i="1" dirty="0" smtClean="0">
              <a:solidFill>
                <a:srgbClr val="0070C0"/>
              </a:solidFill>
            </a:endParaRPr>
          </a:p>
          <a:p>
            <a:endParaRPr lang="en-US" sz="2200" b="1" dirty="0" smtClean="0"/>
          </a:p>
          <a:p>
            <a:r>
              <a:rPr lang="en-US" sz="2400" b="1" dirty="0" smtClean="0"/>
              <a:t>	</a:t>
            </a:r>
            <a:endParaRPr lang="en-US" sz="2200" b="1" dirty="0" smtClean="0"/>
          </a:p>
          <a:p>
            <a:r>
              <a:rPr lang="en-US" sz="2200" b="1" dirty="0"/>
              <a:t>	</a:t>
            </a:r>
            <a:endParaRPr lang="en-US" sz="2200" b="1" dirty="0" smtClean="0"/>
          </a:p>
          <a:p>
            <a:r>
              <a:rPr lang="en-US" sz="2200" b="1" dirty="0"/>
              <a:t>	</a:t>
            </a:r>
            <a:endParaRPr lang="en-US" sz="2200" b="1" dirty="0" smtClean="0"/>
          </a:p>
          <a:p>
            <a:endParaRPr lang="en-US" sz="2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990600"/>
            <a:ext cx="8763000" cy="7868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Algorithm Development:</a:t>
            </a:r>
          </a:p>
          <a:p>
            <a:r>
              <a:rPr lang="en-US" sz="2800" dirty="0" smtClean="0"/>
              <a:t>	To evaluate the expression p = ꭓ </a:t>
            </a:r>
            <a:r>
              <a:rPr lang="en-US" sz="2800" baseline="30000" dirty="0" smtClean="0"/>
              <a:t>n</a:t>
            </a:r>
          </a:p>
          <a:p>
            <a:r>
              <a:rPr lang="en-US" sz="2800" baseline="30000" dirty="0" smtClean="0"/>
              <a:t>	</a:t>
            </a:r>
            <a:r>
              <a:rPr lang="en-US" sz="3200" baseline="30000" dirty="0" smtClean="0"/>
              <a:t>	</a:t>
            </a:r>
            <a:r>
              <a:rPr lang="en-US" sz="3200" dirty="0" smtClean="0"/>
              <a:t> p1 = ꭓ </a:t>
            </a:r>
            <a:r>
              <a:rPr lang="en-US" sz="3200" baseline="30000" dirty="0" smtClean="0"/>
              <a:t>1</a:t>
            </a:r>
            <a:r>
              <a:rPr lang="en-US" sz="3200" dirty="0" smtClean="0"/>
              <a:t> = ꭓ</a:t>
            </a:r>
          </a:p>
          <a:p>
            <a:r>
              <a:rPr lang="en-US" sz="3200" dirty="0" smtClean="0"/>
              <a:t>		 p2 = ꭓ </a:t>
            </a:r>
            <a:r>
              <a:rPr lang="en-US" sz="3200" baseline="30000" dirty="0" smtClean="0"/>
              <a:t>2</a:t>
            </a:r>
            <a:r>
              <a:rPr lang="en-US" sz="3200" dirty="0" smtClean="0"/>
              <a:t> = ꭓ x ꭓ</a:t>
            </a:r>
          </a:p>
          <a:p>
            <a:r>
              <a:rPr lang="en-US" sz="3200" dirty="0" smtClean="0"/>
              <a:t>		 p3 = ꭓ </a:t>
            </a:r>
            <a:r>
              <a:rPr lang="en-US" sz="3200" baseline="30000" dirty="0" smtClean="0"/>
              <a:t>3</a:t>
            </a:r>
            <a:r>
              <a:rPr lang="en-US" sz="3200" dirty="0" smtClean="0"/>
              <a:t> = ꭓ x ꭓ x ꭓ</a:t>
            </a:r>
          </a:p>
          <a:p>
            <a:r>
              <a:rPr lang="en-US" sz="3200" dirty="0" smtClean="0"/>
              <a:t>		 p4 = ꭓ </a:t>
            </a:r>
            <a:r>
              <a:rPr lang="en-US" sz="3200" baseline="30000" dirty="0" smtClean="0"/>
              <a:t>4</a:t>
            </a:r>
            <a:r>
              <a:rPr lang="en-US" sz="3200" dirty="0" smtClean="0"/>
              <a:t> = ꭓ x ꭓ x ꭓ x ꭓ …..</a:t>
            </a:r>
          </a:p>
          <a:p>
            <a:endParaRPr lang="en-US" sz="3200" dirty="0" smtClean="0"/>
          </a:p>
          <a:p>
            <a:r>
              <a:rPr lang="en-US" sz="3200" dirty="0" smtClean="0"/>
              <a:t>Also we know that ꭓ </a:t>
            </a:r>
            <a:r>
              <a:rPr lang="en-US" sz="3200" baseline="30000" dirty="0" smtClean="0"/>
              <a:t>8 </a:t>
            </a:r>
            <a:r>
              <a:rPr lang="en-US" sz="3200" dirty="0" smtClean="0"/>
              <a:t> x ꭓ </a:t>
            </a:r>
            <a:r>
              <a:rPr lang="en-US" sz="3200" baseline="30000" dirty="0" smtClean="0"/>
              <a:t>2 = </a:t>
            </a:r>
            <a:r>
              <a:rPr lang="en-US" sz="3200" dirty="0" smtClean="0"/>
              <a:t>ꭓ </a:t>
            </a:r>
            <a:r>
              <a:rPr lang="en-US" sz="3200" baseline="30000" dirty="0" smtClean="0"/>
              <a:t>10</a:t>
            </a:r>
          </a:p>
          <a:p>
            <a:endParaRPr lang="en-US" sz="3200" baseline="30000" dirty="0" smtClean="0"/>
          </a:p>
          <a:p>
            <a:r>
              <a:rPr lang="en-US" sz="3200" dirty="0" smtClean="0"/>
              <a:t>To find ꭓ </a:t>
            </a:r>
            <a:r>
              <a:rPr lang="en-US" sz="3200" baseline="30000" dirty="0" smtClean="0"/>
              <a:t>5 </a:t>
            </a:r>
            <a:r>
              <a:rPr lang="en-US" sz="3200" dirty="0" smtClean="0"/>
              <a:t> =  ꭓ </a:t>
            </a:r>
            <a:r>
              <a:rPr lang="en-US" sz="3200" baseline="30000" dirty="0" smtClean="0"/>
              <a:t>2 </a:t>
            </a:r>
            <a:r>
              <a:rPr lang="en-US" sz="3200" dirty="0" smtClean="0"/>
              <a:t>x ꭓ </a:t>
            </a:r>
            <a:r>
              <a:rPr lang="en-US" sz="3200" baseline="30000" dirty="0" smtClean="0"/>
              <a:t>2 </a:t>
            </a:r>
            <a:r>
              <a:rPr lang="en-US" sz="3200" dirty="0" smtClean="0"/>
              <a:t>x ꭓ</a:t>
            </a:r>
            <a:endParaRPr lang="en-US" sz="3200" baseline="30000" dirty="0" smtClean="0"/>
          </a:p>
          <a:p>
            <a:r>
              <a:rPr lang="en-US" sz="3200" baseline="30000" dirty="0" smtClean="0"/>
              <a:t>			</a:t>
            </a:r>
            <a:r>
              <a:rPr lang="en-US" sz="3200" dirty="0" smtClean="0"/>
              <a:t> </a:t>
            </a:r>
          </a:p>
          <a:p>
            <a:endParaRPr lang="en-US" sz="3200" dirty="0" smtClean="0"/>
          </a:p>
          <a:p>
            <a:r>
              <a:rPr lang="en-US" sz="2800" dirty="0" smtClean="0"/>
              <a:t>	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b="1" dirty="0" smtClean="0"/>
              <a:t>	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8F173-1F76-49D1-A95A-0875BD834233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257800" cy="365125"/>
          </a:xfrm>
        </p:spPr>
        <p:txBody>
          <a:bodyPr/>
          <a:lstStyle/>
          <a:p>
            <a:r>
              <a:rPr lang="en-US" dirty="0" smtClean="0"/>
              <a:t>Prepared by:       </a:t>
            </a:r>
            <a:r>
              <a:rPr lang="en-US" dirty="0" err="1" smtClean="0"/>
              <a:t>T.Anandhi</a:t>
            </a:r>
            <a:r>
              <a:rPr lang="en-US" dirty="0" smtClean="0"/>
              <a:t>(Guest Lecturer) </a:t>
            </a:r>
            <a:r>
              <a:rPr lang="en-US" dirty="0" err="1" smtClean="0"/>
              <a:t>dept.of</a:t>
            </a:r>
            <a:r>
              <a:rPr lang="en-US" dirty="0" smtClean="0"/>
              <a:t> </a:t>
            </a:r>
            <a:r>
              <a:rPr lang="en-US" dirty="0" err="1" smtClean="0"/>
              <a:t>Comp.Sci</a:t>
            </a:r>
            <a:r>
              <a:rPr lang="en-US" dirty="0" smtClean="0"/>
              <a:t>, PAC, </a:t>
            </a:r>
            <a:r>
              <a:rPr lang="en-US" dirty="0" err="1" smtClean="0"/>
              <a:t>Cuddalore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1219200"/>
            <a:ext cx="8915400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200" b="1" i="1" dirty="0" smtClean="0">
              <a:solidFill>
                <a:srgbClr val="0070C0"/>
              </a:solidFill>
            </a:endParaRPr>
          </a:p>
          <a:p>
            <a:endParaRPr lang="en-US" sz="2200" b="1" dirty="0" smtClean="0"/>
          </a:p>
          <a:p>
            <a:r>
              <a:rPr lang="en-US" sz="2400" b="1" dirty="0" smtClean="0"/>
              <a:t>	</a:t>
            </a:r>
            <a:endParaRPr lang="en-US" sz="2200" b="1" dirty="0" smtClean="0"/>
          </a:p>
          <a:p>
            <a:r>
              <a:rPr lang="en-US" sz="2200" b="1" dirty="0"/>
              <a:t>	</a:t>
            </a:r>
            <a:endParaRPr lang="en-US" sz="2200" b="1" dirty="0" smtClean="0"/>
          </a:p>
          <a:p>
            <a:r>
              <a:rPr lang="en-US" sz="2200" b="1" dirty="0"/>
              <a:t>	</a:t>
            </a:r>
            <a:endParaRPr lang="en-US" sz="2200" b="1" dirty="0" smtClean="0"/>
          </a:p>
          <a:p>
            <a:endParaRPr lang="en-US" sz="2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52400"/>
            <a:ext cx="8915400" cy="111107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To try ꭓ </a:t>
            </a:r>
            <a:r>
              <a:rPr lang="en-US" sz="2800" baseline="30000" dirty="0" smtClean="0"/>
              <a:t>23</a:t>
            </a:r>
            <a:r>
              <a:rPr lang="en-US" sz="3200" baseline="30000" dirty="0" smtClean="0"/>
              <a:t>	</a:t>
            </a:r>
            <a:r>
              <a:rPr lang="en-US" sz="3200" dirty="0" smtClean="0"/>
              <a:t> ꭓ </a:t>
            </a:r>
            <a:r>
              <a:rPr lang="en-US" sz="3200" baseline="30000" dirty="0" smtClean="0"/>
              <a:t>23</a:t>
            </a:r>
            <a:r>
              <a:rPr lang="en-US" sz="3200" dirty="0" smtClean="0"/>
              <a:t> = ꭓ </a:t>
            </a:r>
            <a:r>
              <a:rPr lang="en-US" sz="3200" baseline="30000" dirty="0" smtClean="0"/>
              <a:t>22 </a:t>
            </a:r>
            <a:r>
              <a:rPr lang="en-US" sz="3200" dirty="0" smtClean="0"/>
              <a:t>x ꭓ</a:t>
            </a:r>
          </a:p>
          <a:p>
            <a:r>
              <a:rPr lang="en-US" sz="3200" dirty="0" smtClean="0"/>
              <a:t>		 ꭓ </a:t>
            </a:r>
            <a:r>
              <a:rPr lang="en-US" sz="3200" baseline="30000" dirty="0" smtClean="0"/>
              <a:t>22</a:t>
            </a:r>
            <a:r>
              <a:rPr lang="en-US" sz="3200" dirty="0" smtClean="0"/>
              <a:t> = ꭓ </a:t>
            </a:r>
            <a:r>
              <a:rPr lang="en-US" sz="3200" baseline="30000" dirty="0" smtClean="0"/>
              <a:t>11 </a:t>
            </a:r>
            <a:r>
              <a:rPr lang="en-US" sz="3200" dirty="0" smtClean="0"/>
              <a:t>x ꭓ </a:t>
            </a:r>
            <a:r>
              <a:rPr lang="en-US" sz="3200" baseline="30000" dirty="0" smtClean="0"/>
              <a:t>11 </a:t>
            </a:r>
            <a:endParaRPr lang="en-US" sz="3200" dirty="0" smtClean="0"/>
          </a:p>
          <a:p>
            <a:r>
              <a:rPr lang="en-US" sz="3200" dirty="0" smtClean="0"/>
              <a:t>		 ꭓ </a:t>
            </a:r>
            <a:r>
              <a:rPr lang="en-US" sz="3200" baseline="30000" dirty="0" smtClean="0"/>
              <a:t>11</a:t>
            </a:r>
            <a:r>
              <a:rPr lang="en-US" sz="3200" dirty="0" smtClean="0"/>
              <a:t> = ꭓ </a:t>
            </a:r>
            <a:r>
              <a:rPr lang="en-US" sz="3200" baseline="30000" dirty="0" smtClean="0"/>
              <a:t>10 </a:t>
            </a:r>
            <a:r>
              <a:rPr lang="en-US" sz="3200" dirty="0" smtClean="0"/>
              <a:t>x ꭓ </a:t>
            </a:r>
            <a:r>
              <a:rPr lang="en-US" sz="3200" baseline="30000" dirty="0" smtClean="0"/>
              <a:t> </a:t>
            </a:r>
            <a:endParaRPr lang="en-US" sz="3200" dirty="0" smtClean="0"/>
          </a:p>
          <a:p>
            <a:r>
              <a:rPr lang="en-US" sz="3200" dirty="0" smtClean="0"/>
              <a:t>		 ꭓ </a:t>
            </a:r>
            <a:r>
              <a:rPr lang="en-US" sz="3200" baseline="30000" dirty="0" smtClean="0"/>
              <a:t>10</a:t>
            </a:r>
            <a:r>
              <a:rPr lang="en-US" sz="3200" dirty="0" smtClean="0"/>
              <a:t> = ꭓ </a:t>
            </a:r>
            <a:r>
              <a:rPr lang="en-US" sz="3200" baseline="30000" dirty="0" smtClean="0"/>
              <a:t>5 </a:t>
            </a:r>
            <a:r>
              <a:rPr lang="en-US" sz="3200" dirty="0" smtClean="0"/>
              <a:t>x ꭓ </a:t>
            </a:r>
            <a:r>
              <a:rPr lang="en-US" sz="3200" baseline="30000" dirty="0" smtClean="0"/>
              <a:t>5 </a:t>
            </a:r>
          </a:p>
          <a:p>
            <a:r>
              <a:rPr lang="en-US" sz="3200" baseline="30000" dirty="0" smtClean="0"/>
              <a:t>		</a:t>
            </a:r>
            <a:r>
              <a:rPr lang="en-US" sz="3200" dirty="0" smtClean="0"/>
              <a:t> ꭓ </a:t>
            </a:r>
            <a:r>
              <a:rPr lang="en-US" sz="3200" baseline="30000" dirty="0" smtClean="0"/>
              <a:t>5</a:t>
            </a:r>
            <a:r>
              <a:rPr lang="en-US" sz="3200" dirty="0" smtClean="0"/>
              <a:t> = ꭓ </a:t>
            </a:r>
            <a:r>
              <a:rPr lang="en-US" sz="3200" baseline="30000" dirty="0" smtClean="0"/>
              <a:t>4 </a:t>
            </a:r>
            <a:r>
              <a:rPr lang="en-US" sz="3200" dirty="0" smtClean="0"/>
              <a:t>x ꭓ </a:t>
            </a:r>
          </a:p>
          <a:p>
            <a:r>
              <a:rPr lang="en-US" sz="3200" dirty="0" smtClean="0"/>
              <a:t>		 ꭓ </a:t>
            </a:r>
            <a:r>
              <a:rPr lang="en-US" sz="3200" baseline="30000" dirty="0" smtClean="0"/>
              <a:t>4</a:t>
            </a:r>
            <a:r>
              <a:rPr lang="en-US" sz="3200" dirty="0" smtClean="0"/>
              <a:t> = ꭓ </a:t>
            </a:r>
            <a:r>
              <a:rPr lang="en-US" sz="3200" baseline="30000" dirty="0" smtClean="0"/>
              <a:t>2 </a:t>
            </a:r>
            <a:r>
              <a:rPr lang="en-US" sz="3200" dirty="0" smtClean="0"/>
              <a:t>x ꭓ </a:t>
            </a:r>
            <a:r>
              <a:rPr lang="en-US" sz="3200" baseline="30000" dirty="0" smtClean="0"/>
              <a:t>2 </a:t>
            </a:r>
          </a:p>
          <a:p>
            <a:r>
              <a:rPr lang="en-US" sz="3200" baseline="30000" dirty="0" smtClean="0"/>
              <a:t>		</a:t>
            </a:r>
            <a:r>
              <a:rPr lang="en-US" sz="3200" dirty="0" smtClean="0"/>
              <a:t> ꭓ </a:t>
            </a:r>
            <a:r>
              <a:rPr lang="en-US" sz="3200" baseline="30000" dirty="0" smtClean="0"/>
              <a:t>2</a:t>
            </a:r>
            <a:r>
              <a:rPr lang="en-US" sz="3200" dirty="0" smtClean="0"/>
              <a:t> = ꭓ </a:t>
            </a:r>
            <a:r>
              <a:rPr lang="en-US" sz="3200" baseline="30000" dirty="0" smtClean="0"/>
              <a:t> </a:t>
            </a:r>
            <a:r>
              <a:rPr lang="en-US" sz="3200" dirty="0" smtClean="0"/>
              <a:t>x ꭓ</a:t>
            </a:r>
          </a:p>
          <a:p>
            <a:r>
              <a:rPr lang="en-US" sz="3200" dirty="0" smtClean="0"/>
              <a:t>	</a:t>
            </a:r>
            <a:r>
              <a:rPr lang="en-US" sz="2800" dirty="0" smtClean="0"/>
              <a:t>We need only 7 multiplication to raise power 23 for ꭓ</a:t>
            </a:r>
          </a:p>
          <a:p>
            <a:endParaRPr lang="en-US" sz="2800" dirty="0" smtClean="0"/>
          </a:p>
          <a:p>
            <a:r>
              <a:rPr lang="en-US" sz="2800" b="1" dirty="0" smtClean="0"/>
              <a:t>We can note that</a:t>
            </a:r>
          </a:p>
          <a:p>
            <a:r>
              <a:rPr lang="en-US" sz="2800" dirty="0" smtClean="0"/>
              <a:t>    a) for odd power we use the power one less(c)</a:t>
            </a:r>
          </a:p>
          <a:p>
            <a:endParaRPr lang="en-US" sz="2800" dirty="0" smtClean="0"/>
          </a:p>
          <a:p>
            <a:r>
              <a:rPr lang="en-US" sz="2800" dirty="0" smtClean="0"/>
              <a:t>    b) for even power we use the power that is half its size        (ꭓ </a:t>
            </a:r>
            <a:r>
              <a:rPr lang="en-US" sz="2800" baseline="30000" dirty="0" smtClean="0"/>
              <a:t>22</a:t>
            </a:r>
            <a:r>
              <a:rPr lang="en-US" sz="2800" dirty="0" smtClean="0"/>
              <a:t> = ꭓ </a:t>
            </a:r>
            <a:r>
              <a:rPr lang="en-US" sz="2800" baseline="30000" dirty="0" smtClean="0"/>
              <a:t>11 </a:t>
            </a:r>
            <a:r>
              <a:rPr lang="en-US" sz="2800" dirty="0" smtClean="0"/>
              <a:t>x ꭓ </a:t>
            </a:r>
            <a:r>
              <a:rPr lang="en-US" sz="2800" baseline="30000" dirty="0" smtClean="0"/>
              <a:t>11 </a:t>
            </a:r>
            <a:r>
              <a:rPr lang="en-US" sz="2800" dirty="0" smtClean="0"/>
              <a:t>)</a:t>
            </a:r>
            <a:r>
              <a:rPr lang="en-US" sz="2800" baseline="30000" dirty="0" smtClean="0"/>
              <a:t> 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 </a:t>
            </a:r>
            <a:r>
              <a:rPr lang="en-US" sz="2800" baseline="30000" dirty="0" smtClean="0"/>
              <a:t> </a:t>
            </a:r>
            <a:endParaRPr lang="en-US" sz="28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r>
              <a:rPr lang="en-US" sz="2800" dirty="0" smtClean="0"/>
              <a:t>	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b="1" dirty="0" smtClean="0"/>
              <a:t>	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8F173-1F76-49D1-A95A-0875BD834233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257800" cy="365125"/>
          </a:xfrm>
        </p:spPr>
        <p:txBody>
          <a:bodyPr/>
          <a:lstStyle/>
          <a:p>
            <a:r>
              <a:rPr lang="en-US" dirty="0" smtClean="0"/>
              <a:t>Prepared by:       </a:t>
            </a:r>
            <a:r>
              <a:rPr lang="en-US" dirty="0" err="1" smtClean="0"/>
              <a:t>T.Anandhi</a:t>
            </a:r>
            <a:r>
              <a:rPr lang="en-US" dirty="0" smtClean="0"/>
              <a:t>(Guest Lecturer) </a:t>
            </a:r>
            <a:r>
              <a:rPr lang="en-US" dirty="0" err="1" smtClean="0"/>
              <a:t>dept.of</a:t>
            </a:r>
            <a:r>
              <a:rPr lang="en-US" dirty="0" smtClean="0"/>
              <a:t> </a:t>
            </a:r>
            <a:r>
              <a:rPr lang="en-US" dirty="0" err="1" smtClean="0"/>
              <a:t>Comp.Sci</a:t>
            </a:r>
            <a:r>
              <a:rPr lang="en-US" dirty="0" smtClean="0"/>
              <a:t>, PAC, </a:t>
            </a:r>
            <a:r>
              <a:rPr lang="en-US" dirty="0" err="1" smtClean="0"/>
              <a:t>Cuddalore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181600" cy="365125"/>
          </a:xfrm>
        </p:spPr>
        <p:txBody>
          <a:bodyPr/>
          <a:lstStyle/>
          <a:p>
            <a:r>
              <a:rPr lang="en-US" dirty="0" smtClean="0"/>
              <a:t>Prepared by:       </a:t>
            </a:r>
            <a:r>
              <a:rPr lang="en-US" dirty="0" err="1" smtClean="0"/>
              <a:t>T.Anandhi</a:t>
            </a:r>
            <a:r>
              <a:rPr lang="en-US" dirty="0" smtClean="0"/>
              <a:t>(Guest Lecturer) </a:t>
            </a:r>
            <a:r>
              <a:rPr lang="en-US" dirty="0" err="1" smtClean="0"/>
              <a:t>dept.of</a:t>
            </a:r>
            <a:r>
              <a:rPr lang="en-US" dirty="0" smtClean="0"/>
              <a:t> </a:t>
            </a:r>
            <a:r>
              <a:rPr lang="en-US" dirty="0" err="1" smtClean="0"/>
              <a:t>Comp.Sci</a:t>
            </a:r>
            <a:r>
              <a:rPr lang="en-US" dirty="0" smtClean="0"/>
              <a:t>, PAC, </a:t>
            </a:r>
            <a:r>
              <a:rPr lang="en-US" dirty="0" err="1" smtClean="0"/>
              <a:t>Cuddalore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8F173-1F76-49D1-A95A-0875BD834233}" type="slidenum">
              <a:rPr lang="en-US" smtClean="0"/>
              <a:pPr/>
              <a:t>48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304800"/>
            <a:ext cx="8458200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The two parts of algorithm:</a:t>
            </a:r>
          </a:p>
          <a:p>
            <a:r>
              <a:rPr lang="en-US" sz="2400" dirty="0" smtClean="0"/>
              <a:t>	1. The part determining multiplication Strategy</a:t>
            </a:r>
          </a:p>
          <a:p>
            <a:r>
              <a:rPr lang="en-US" sz="2400" dirty="0" smtClean="0"/>
              <a:t>	2. The part doing evaluation</a:t>
            </a:r>
          </a:p>
          <a:p>
            <a:endParaRPr lang="en-US" sz="2400" dirty="0" smtClean="0"/>
          </a:p>
          <a:p>
            <a:r>
              <a:rPr lang="en-US" sz="2400" dirty="0" smtClean="0"/>
              <a:t>The even/odd information is recorded in an array by storing 1 for odd and 0 for even.</a:t>
            </a:r>
          </a:p>
          <a:p>
            <a:r>
              <a:rPr lang="en-US" sz="2400" dirty="0" smtClean="0"/>
              <a:t>For 	ꭓ </a:t>
            </a:r>
            <a:r>
              <a:rPr lang="en-US" sz="2400" baseline="30000" dirty="0" smtClean="0"/>
              <a:t>23</a:t>
            </a:r>
            <a:r>
              <a:rPr lang="en-US" sz="2400" dirty="0" smtClean="0"/>
              <a:t> 	= 	d[1]=1		</a:t>
            </a:r>
          </a:p>
          <a:p>
            <a:r>
              <a:rPr lang="en-US" sz="2400" baseline="30000" dirty="0" smtClean="0"/>
              <a:t>	 </a:t>
            </a:r>
            <a:r>
              <a:rPr lang="en-US" sz="2400" dirty="0" smtClean="0"/>
              <a:t>ꭓ </a:t>
            </a:r>
            <a:r>
              <a:rPr lang="en-US" sz="2400" baseline="30000" dirty="0" smtClean="0"/>
              <a:t>11</a:t>
            </a:r>
            <a:r>
              <a:rPr lang="en-US" sz="2400" dirty="0" smtClean="0"/>
              <a:t>	= 	d[2]=1</a:t>
            </a:r>
            <a:r>
              <a:rPr lang="en-US" sz="2400" baseline="30000" dirty="0" smtClean="0"/>
              <a:t>		</a:t>
            </a:r>
          </a:p>
          <a:p>
            <a:r>
              <a:rPr lang="en-US" sz="2400" baseline="30000" dirty="0" smtClean="0"/>
              <a:t>	 </a:t>
            </a:r>
            <a:r>
              <a:rPr lang="en-US" sz="2400" dirty="0" smtClean="0"/>
              <a:t>ꭓ </a:t>
            </a:r>
            <a:r>
              <a:rPr lang="en-US" sz="2400" baseline="30000" dirty="0" smtClean="0"/>
              <a:t>5</a:t>
            </a:r>
            <a:r>
              <a:rPr lang="en-US" sz="2400" dirty="0" smtClean="0"/>
              <a:t>	= 	d[3]=1		</a:t>
            </a:r>
          </a:p>
          <a:p>
            <a:r>
              <a:rPr lang="en-US" sz="2400" dirty="0" smtClean="0"/>
              <a:t>	</a:t>
            </a:r>
            <a:r>
              <a:rPr lang="en-US" sz="2400" baseline="30000" dirty="0" smtClean="0"/>
              <a:t> </a:t>
            </a:r>
            <a:r>
              <a:rPr lang="en-US" sz="2400" dirty="0" smtClean="0"/>
              <a:t>ꭓ 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	= 	d[4]=0		</a:t>
            </a:r>
          </a:p>
          <a:p>
            <a:r>
              <a:rPr lang="en-US" sz="2400" dirty="0" smtClean="0"/>
              <a:t>	</a:t>
            </a:r>
            <a:r>
              <a:rPr lang="en-US" sz="2400" baseline="30000" dirty="0" smtClean="0"/>
              <a:t> </a:t>
            </a:r>
            <a:r>
              <a:rPr lang="en-US" sz="2400" dirty="0" smtClean="0"/>
              <a:t>ꭓ </a:t>
            </a:r>
            <a:r>
              <a:rPr lang="en-US" sz="2400" baseline="30000" dirty="0" smtClean="0"/>
              <a:t>1</a:t>
            </a:r>
            <a:r>
              <a:rPr lang="en-US" sz="2400" dirty="0" smtClean="0"/>
              <a:t>	= 	d[5]=1		</a:t>
            </a:r>
          </a:p>
          <a:p>
            <a:endParaRPr lang="en-US" sz="2400" dirty="0" smtClean="0"/>
          </a:p>
          <a:p>
            <a:r>
              <a:rPr lang="en-US" sz="2400" dirty="0" smtClean="0"/>
              <a:t>We start from d[5] to d[1]. Start with p=1.</a:t>
            </a:r>
          </a:p>
          <a:p>
            <a:r>
              <a:rPr lang="en-US" sz="2400" dirty="0" smtClean="0"/>
              <a:t>	</a:t>
            </a:r>
          </a:p>
          <a:p>
            <a:r>
              <a:rPr lang="en-US" sz="2400" dirty="0" smtClean="0"/>
              <a:t>	</a:t>
            </a:r>
            <a:r>
              <a:rPr lang="en-US" sz="2400" b="1" dirty="0" smtClean="0">
                <a:solidFill>
                  <a:srgbClr val="FF0000"/>
                </a:solidFill>
              </a:rPr>
              <a:t>*</a:t>
            </a:r>
            <a:r>
              <a:rPr lang="en-US" sz="2400" dirty="0" smtClean="0"/>
              <a:t> If d[</a:t>
            </a:r>
            <a:r>
              <a:rPr lang="en-US" sz="2400" dirty="0" err="1" smtClean="0"/>
              <a:t>i</a:t>
            </a:r>
            <a:r>
              <a:rPr lang="en-US" sz="2400" dirty="0" smtClean="0"/>
              <a:t>] =0 </a:t>
            </a:r>
            <a:r>
              <a:rPr lang="en-US" sz="2400" dirty="0" smtClean="0">
                <a:sym typeface="Wingdings" pitchFamily="2" charset="2"/>
              </a:rPr>
              <a:t> simply square p to get new p</a:t>
            </a:r>
          </a:p>
          <a:p>
            <a:r>
              <a:rPr lang="en-US" sz="2400" dirty="0" smtClean="0">
                <a:sym typeface="Wingdings" pitchFamily="2" charset="2"/>
              </a:rPr>
              <a:t>	</a:t>
            </a:r>
            <a:r>
              <a:rPr lang="en-US" sz="2400" b="1" dirty="0" smtClean="0">
                <a:solidFill>
                  <a:srgbClr val="FF0000"/>
                </a:solidFill>
                <a:sym typeface="Wingdings" pitchFamily="2" charset="2"/>
              </a:rPr>
              <a:t>*</a:t>
            </a:r>
            <a:r>
              <a:rPr lang="en-US" sz="2400" dirty="0" smtClean="0">
                <a:sym typeface="Wingdings" pitchFamily="2" charset="2"/>
              </a:rPr>
              <a:t> If d[</a:t>
            </a:r>
            <a:r>
              <a:rPr lang="en-US" sz="2400" dirty="0" err="1" smtClean="0">
                <a:sym typeface="Wingdings" pitchFamily="2" charset="2"/>
              </a:rPr>
              <a:t>i</a:t>
            </a:r>
            <a:r>
              <a:rPr lang="en-US" sz="2400" dirty="0" smtClean="0">
                <a:sym typeface="Wingdings" pitchFamily="2" charset="2"/>
              </a:rPr>
              <a:t>]=1  square p and multiply with x to get new p.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181600" cy="365125"/>
          </a:xfrm>
        </p:spPr>
        <p:txBody>
          <a:bodyPr/>
          <a:lstStyle/>
          <a:p>
            <a:r>
              <a:rPr lang="en-US" dirty="0" smtClean="0"/>
              <a:t>Prepared by:       </a:t>
            </a:r>
            <a:r>
              <a:rPr lang="en-US" dirty="0" err="1" smtClean="0"/>
              <a:t>T.Anandhi</a:t>
            </a:r>
            <a:r>
              <a:rPr lang="en-US" dirty="0" smtClean="0"/>
              <a:t>(Guest Lecturer) </a:t>
            </a:r>
            <a:r>
              <a:rPr lang="en-US" dirty="0" err="1" smtClean="0"/>
              <a:t>dept.of</a:t>
            </a:r>
            <a:r>
              <a:rPr lang="en-US" dirty="0" smtClean="0"/>
              <a:t> </a:t>
            </a:r>
            <a:r>
              <a:rPr lang="en-US" dirty="0" err="1" smtClean="0"/>
              <a:t>Comp.Sci</a:t>
            </a:r>
            <a:r>
              <a:rPr lang="en-US" dirty="0" smtClean="0"/>
              <a:t>, PAC, </a:t>
            </a:r>
            <a:r>
              <a:rPr lang="en-US" dirty="0" err="1" smtClean="0"/>
              <a:t>Cuddalore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8F173-1F76-49D1-A95A-0875BD834233}" type="slidenum">
              <a:rPr lang="en-US" smtClean="0"/>
              <a:pPr/>
              <a:t>49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48471"/>
            <a:ext cx="8458200" cy="670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Algorithm Description:</a:t>
            </a:r>
          </a:p>
          <a:p>
            <a:endParaRPr lang="en-US" sz="2400" dirty="0" smtClean="0"/>
          </a:p>
          <a:p>
            <a:r>
              <a:rPr lang="en-US" sz="2400" b="1" i="1" dirty="0" smtClean="0"/>
              <a:t>Step1: </a:t>
            </a:r>
            <a:r>
              <a:rPr lang="en-US" sz="2400" dirty="0" smtClean="0"/>
              <a:t>Establish n, the integer power and x the integer to be raised 	to the power n.</a:t>
            </a:r>
          </a:p>
          <a:p>
            <a:endParaRPr lang="en-US" sz="2400" dirty="0" smtClean="0"/>
          </a:p>
          <a:p>
            <a:r>
              <a:rPr lang="en-US" sz="2400" b="1" i="1" dirty="0" smtClean="0"/>
              <a:t>Step2: </a:t>
            </a:r>
            <a:r>
              <a:rPr lang="en-US" sz="2400" dirty="0" smtClean="0"/>
              <a:t>Initialize the power sequence and product variable for the 	zero power case.</a:t>
            </a:r>
          </a:p>
          <a:p>
            <a:endParaRPr lang="en-US" sz="2400" dirty="0" smtClean="0"/>
          </a:p>
          <a:p>
            <a:r>
              <a:rPr lang="en-US" sz="2400" b="1" i="1" dirty="0" smtClean="0"/>
              <a:t>Step3: </a:t>
            </a:r>
            <a:r>
              <a:rPr lang="en-US" sz="2400" dirty="0" smtClean="0"/>
              <a:t>While the power n is greater than 0 do</a:t>
            </a:r>
          </a:p>
          <a:p>
            <a:r>
              <a:rPr lang="en-US" sz="2400" dirty="0" smtClean="0"/>
              <a:t>	(</a:t>
            </a:r>
            <a:r>
              <a:rPr lang="en-US" sz="2400" dirty="0" err="1" smtClean="0"/>
              <a:t>i</a:t>
            </a:r>
            <a:r>
              <a:rPr lang="en-US" sz="2400" dirty="0" smtClean="0"/>
              <a:t>) If n is odd then</a:t>
            </a:r>
          </a:p>
          <a:p>
            <a:r>
              <a:rPr lang="en-US" sz="2400" dirty="0" smtClean="0"/>
              <a:t>		-multiply accumulated product by current power 			sequence value.</a:t>
            </a:r>
          </a:p>
          <a:p>
            <a:r>
              <a:rPr lang="en-US" sz="2400" dirty="0" smtClean="0"/>
              <a:t>	(ii) reduce power n by a factor of 2 using integer division.</a:t>
            </a:r>
          </a:p>
          <a:p>
            <a:r>
              <a:rPr lang="en-US" sz="2400" dirty="0" smtClean="0"/>
              <a:t>	(iii) get next power sequence number by multiplying 	current value by itself.</a:t>
            </a:r>
          </a:p>
          <a:p>
            <a:endParaRPr lang="en-US" sz="2400" dirty="0" smtClean="0"/>
          </a:p>
          <a:p>
            <a:r>
              <a:rPr lang="en-US" sz="2400" b="1" i="1" dirty="0" smtClean="0"/>
              <a:t>Step4: </a:t>
            </a:r>
            <a:r>
              <a:rPr lang="en-US" sz="2400" dirty="0" smtClean="0"/>
              <a:t>Return x raised to the power 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28600"/>
            <a:ext cx="8610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Problem2</a:t>
            </a:r>
            <a:r>
              <a:rPr lang="en-US" sz="2400" b="1" dirty="0" smtClean="0"/>
              <a:t>: Given n number of student’s mark. Count the number of passed students.</a:t>
            </a:r>
            <a:endParaRPr lang="en-US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0" y="1676400"/>
            <a:ext cx="9144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Algorithm Development:       </a:t>
            </a:r>
          </a:p>
          <a:p>
            <a:r>
              <a:rPr lang="en-US" sz="2200" b="1" dirty="0"/>
              <a:t>	</a:t>
            </a:r>
            <a:r>
              <a:rPr lang="en-US" sz="2200" b="1" dirty="0" smtClean="0"/>
              <a:t>	Consider the set of marks are 55,42,77,63,29,57,89</a:t>
            </a:r>
          </a:p>
          <a:p>
            <a:endParaRPr lang="en-US" sz="2200" b="1" dirty="0"/>
          </a:p>
          <a:p>
            <a:r>
              <a:rPr lang="en-US" sz="2200" b="1" dirty="0" smtClean="0"/>
              <a:t>        a)After processing each mark count is increased by 1 if the mark&gt;50</a:t>
            </a:r>
          </a:p>
          <a:p>
            <a:r>
              <a:rPr lang="en-US" sz="2200" b="1" dirty="0"/>
              <a:t> </a:t>
            </a:r>
            <a:r>
              <a:rPr lang="en-US" sz="2200" b="1" dirty="0" smtClean="0"/>
              <a:t>                 </a:t>
            </a:r>
            <a:r>
              <a:rPr lang="en-US" sz="2200" b="1" dirty="0" err="1" smtClean="0"/>
              <a:t>current_count</a:t>
            </a:r>
            <a:r>
              <a:rPr lang="en-US" sz="2200" b="1" dirty="0" smtClean="0"/>
              <a:t>=previous_count+1;</a:t>
            </a:r>
          </a:p>
          <a:p>
            <a:r>
              <a:rPr lang="en-US" sz="2200" b="1" dirty="0"/>
              <a:t> </a:t>
            </a:r>
            <a:r>
              <a:rPr lang="en-US" sz="2200" b="1" dirty="0" smtClean="0"/>
              <a:t>      b) When the current count is generated it is assumed as previous count while processing the next mark</a:t>
            </a:r>
          </a:p>
          <a:p>
            <a:r>
              <a:rPr lang="en-US" sz="2200" b="1" dirty="0" smtClean="0"/>
              <a:t>		</a:t>
            </a:r>
            <a:r>
              <a:rPr lang="en-US" sz="2200" b="1" dirty="0" err="1" smtClean="0"/>
              <a:t>current_count</a:t>
            </a:r>
            <a:r>
              <a:rPr lang="en-US" sz="2200" b="1" dirty="0" smtClean="0"/>
              <a:t>=previous_count+1;</a:t>
            </a:r>
          </a:p>
          <a:p>
            <a:r>
              <a:rPr lang="en-US" sz="2200" b="1" dirty="0" smtClean="0"/>
              <a:t>		</a:t>
            </a:r>
            <a:r>
              <a:rPr lang="en-US" sz="2200" b="1" dirty="0" err="1" smtClean="0"/>
              <a:t>previous_count</a:t>
            </a:r>
            <a:r>
              <a:rPr lang="en-US" sz="2200" b="1" dirty="0" smtClean="0"/>
              <a:t>=</a:t>
            </a:r>
            <a:r>
              <a:rPr lang="en-US" sz="2200" b="1" dirty="0" err="1" smtClean="0"/>
              <a:t>current_count</a:t>
            </a:r>
            <a:r>
              <a:rPr lang="en-US" sz="2200" b="1" dirty="0" smtClean="0"/>
              <a:t>;</a:t>
            </a:r>
          </a:p>
          <a:p>
            <a:endParaRPr lang="en-US" sz="2200" b="1" dirty="0" smtClean="0"/>
          </a:p>
          <a:p>
            <a:endParaRPr lang="en-US" sz="2200" b="1" dirty="0"/>
          </a:p>
          <a:p>
            <a:r>
              <a:rPr lang="en-US" sz="2200" b="1" dirty="0" smtClean="0"/>
              <a:t>It is simplified as :	</a:t>
            </a:r>
            <a:r>
              <a:rPr lang="en-US" sz="2200" b="1" dirty="0" err="1" smtClean="0"/>
              <a:t>current_count</a:t>
            </a:r>
            <a:r>
              <a:rPr lang="en-US" sz="2200" b="1" dirty="0" smtClean="0"/>
              <a:t>=current_count+1;</a:t>
            </a:r>
          </a:p>
          <a:p>
            <a:r>
              <a:rPr lang="en-US" sz="2200" b="1" dirty="0"/>
              <a:t>	</a:t>
            </a:r>
            <a:r>
              <a:rPr lang="en-US" sz="2200" b="1" dirty="0" smtClean="0"/>
              <a:t>	</a:t>
            </a:r>
          </a:p>
          <a:p>
            <a:r>
              <a:rPr lang="en-US" sz="2200" b="1" dirty="0"/>
              <a:t>	</a:t>
            </a:r>
            <a:r>
              <a:rPr lang="en-US" sz="2200" b="1" dirty="0" smtClean="0"/>
              <a:t>		(New value)	  (Old value)</a:t>
            </a:r>
          </a:p>
          <a:p>
            <a:endParaRPr lang="en-US" sz="2200" b="1" dirty="0" smtClean="0"/>
          </a:p>
          <a:p>
            <a:endParaRPr lang="en-US" sz="2200" b="1" dirty="0"/>
          </a:p>
        </p:txBody>
      </p:sp>
      <p:cxnSp>
        <p:nvCxnSpPr>
          <p:cNvPr id="32" name="Straight Arrow Connector 31"/>
          <p:cNvCxnSpPr/>
          <p:nvPr/>
        </p:nvCxnSpPr>
        <p:spPr>
          <a:xfrm rot="5400000" flipH="1" flipV="1">
            <a:off x="3201194" y="5942806"/>
            <a:ext cx="4572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5400000" flipH="1" flipV="1">
            <a:off x="5106194" y="5866606"/>
            <a:ext cx="4572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8F173-1F76-49D1-A95A-0875BD834233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257800" cy="365125"/>
          </a:xfrm>
        </p:spPr>
        <p:txBody>
          <a:bodyPr/>
          <a:lstStyle/>
          <a:p>
            <a:r>
              <a:rPr lang="en-US" dirty="0" smtClean="0"/>
              <a:t>Prepared by:       </a:t>
            </a:r>
            <a:r>
              <a:rPr lang="en-US" dirty="0" err="1" smtClean="0"/>
              <a:t>T.Anandhi</a:t>
            </a:r>
            <a:r>
              <a:rPr lang="en-US" dirty="0" smtClean="0"/>
              <a:t>(Guest Lecturer) </a:t>
            </a:r>
            <a:r>
              <a:rPr lang="en-US" dirty="0" err="1" smtClean="0"/>
              <a:t>dept.of</a:t>
            </a:r>
            <a:r>
              <a:rPr lang="en-US" dirty="0" smtClean="0"/>
              <a:t> </a:t>
            </a:r>
            <a:r>
              <a:rPr lang="en-US" dirty="0" err="1" smtClean="0"/>
              <a:t>Comp.Sci</a:t>
            </a:r>
            <a:r>
              <a:rPr lang="en-US" dirty="0" smtClean="0"/>
              <a:t>, PAC, </a:t>
            </a:r>
            <a:r>
              <a:rPr lang="en-US" dirty="0" err="1" smtClean="0"/>
              <a:t>Cuddalore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0"/>
            <a:ext cx="8763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Problem17: </a:t>
            </a:r>
            <a:r>
              <a:rPr lang="en-US" sz="2800" dirty="0" smtClean="0"/>
              <a:t>For given integer n, devise an algorithm to compute the nth member of Fibonacci series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219200"/>
            <a:ext cx="8915400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200" b="1" i="1" dirty="0" smtClean="0">
              <a:solidFill>
                <a:srgbClr val="0070C0"/>
              </a:solidFill>
            </a:endParaRPr>
          </a:p>
          <a:p>
            <a:endParaRPr lang="en-US" sz="2200" b="1" dirty="0" smtClean="0"/>
          </a:p>
          <a:p>
            <a:r>
              <a:rPr lang="en-US" sz="2400" b="1" dirty="0" smtClean="0"/>
              <a:t>	</a:t>
            </a:r>
            <a:endParaRPr lang="en-US" sz="2200" b="1" dirty="0" smtClean="0"/>
          </a:p>
          <a:p>
            <a:r>
              <a:rPr lang="en-US" sz="2200" b="1" dirty="0"/>
              <a:t>	</a:t>
            </a:r>
            <a:endParaRPr lang="en-US" sz="2200" b="1" dirty="0" smtClean="0"/>
          </a:p>
          <a:p>
            <a:r>
              <a:rPr lang="en-US" sz="2200" b="1" dirty="0"/>
              <a:t>	</a:t>
            </a:r>
            <a:endParaRPr lang="en-US" sz="2200" b="1" dirty="0" smtClean="0"/>
          </a:p>
          <a:p>
            <a:endParaRPr lang="en-US" sz="2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990600"/>
            <a:ext cx="8763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Algorithm Development:</a:t>
            </a:r>
          </a:p>
          <a:p>
            <a:r>
              <a:rPr lang="en-US" sz="2800" dirty="0" smtClean="0"/>
              <a:t>	f1=0</a:t>
            </a:r>
          </a:p>
          <a:p>
            <a:r>
              <a:rPr lang="en-US" sz="2800" dirty="0" smtClean="0"/>
              <a:t>	f2=1</a:t>
            </a:r>
          </a:p>
          <a:p>
            <a:r>
              <a:rPr lang="en-US" sz="2800" dirty="0" smtClean="0"/>
              <a:t>	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f</a:t>
            </a:r>
            <a:r>
              <a:rPr lang="en-US" sz="2800" b="1" i="1" baseline="-25000" dirty="0" err="1" smtClean="0"/>
              <a:t>new</a:t>
            </a:r>
            <a:r>
              <a:rPr lang="en-US" sz="2800" b="1" i="1" baseline="-25000" dirty="0" smtClean="0"/>
              <a:t> </a:t>
            </a:r>
            <a:r>
              <a:rPr lang="en-US" sz="2800" dirty="0" smtClean="0"/>
              <a:t>=</a:t>
            </a:r>
            <a:r>
              <a:rPr lang="en-US" sz="2800" b="1" i="1" dirty="0" smtClean="0"/>
              <a:t> f</a:t>
            </a:r>
            <a:r>
              <a:rPr lang="en-US" sz="2800" b="1" i="1" baseline="-25000" dirty="0" smtClean="0"/>
              <a:t>n-1+</a:t>
            </a:r>
            <a:r>
              <a:rPr lang="en-US" sz="3200" b="1" i="1" dirty="0" smtClean="0"/>
              <a:t> f</a:t>
            </a:r>
            <a:r>
              <a:rPr lang="en-US" sz="3200" b="1" i="1" baseline="-25000" dirty="0" smtClean="0"/>
              <a:t>n-2</a:t>
            </a:r>
            <a:r>
              <a:rPr lang="en-US" sz="3200" b="1" i="1" dirty="0" smtClean="0"/>
              <a:t>     </a:t>
            </a:r>
            <a:r>
              <a:rPr lang="en-US" sz="3200" i="1" dirty="0" smtClean="0"/>
              <a:t>for n&gt;2</a:t>
            </a:r>
            <a:r>
              <a:rPr lang="en-US" sz="3200" i="1" baseline="-25000" dirty="0" smtClean="0"/>
              <a:t> </a:t>
            </a:r>
            <a:r>
              <a:rPr lang="en-US" sz="3200" b="1" i="1" baseline="-25000" dirty="0" smtClean="0"/>
              <a:t>	</a:t>
            </a:r>
            <a:endParaRPr lang="en-US" sz="3200" dirty="0" smtClean="0"/>
          </a:p>
          <a:p>
            <a:endParaRPr lang="en-US" sz="3200" dirty="0" smtClean="0"/>
          </a:p>
          <a:p>
            <a:r>
              <a:rPr lang="en-US" sz="3200" baseline="30000" dirty="0" smtClean="0"/>
              <a:t>			</a:t>
            </a:r>
            <a:r>
              <a:rPr lang="en-US" sz="3200" dirty="0" smtClean="0"/>
              <a:t> </a:t>
            </a:r>
          </a:p>
          <a:p>
            <a:endParaRPr lang="en-US" sz="3200" dirty="0" smtClean="0"/>
          </a:p>
          <a:p>
            <a:r>
              <a:rPr lang="en-US" sz="2800" dirty="0" smtClean="0"/>
              <a:t>	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b="1" dirty="0" smtClean="0"/>
              <a:t>	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219200" y="3276600"/>
          <a:ext cx="6096000" cy="82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0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1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1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2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3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5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8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13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21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34</a:t>
                      </a:r>
                      <a:endParaRPr lang="en-US" sz="2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219200" y="4419600"/>
            <a:ext cx="5715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/>
              <a:t>f</a:t>
            </a:r>
            <a:r>
              <a:rPr lang="en-US" b="1" i="1" baseline="-25000" dirty="0" smtClean="0"/>
              <a:t>4= </a:t>
            </a:r>
            <a:r>
              <a:rPr lang="en-US" b="1" i="1" dirty="0" smtClean="0"/>
              <a:t>=  2</a:t>
            </a:r>
            <a:r>
              <a:rPr lang="en-US" b="1" i="1" baseline="-25000" dirty="0" smtClean="0"/>
              <a:t>;	</a:t>
            </a:r>
            <a:r>
              <a:rPr lang="en-US" b="1" i="1" dirty="0" smtClean="0"/>
              <a:t> f</a:t>
            </a:r>
            <a:r>
              <a:rPr lang="en-US" b="1" i="1" baseline="-25000" dirty="0" smtClean="0"/>
              <a:t>8</a:t>
            </a:r>
            <a:r>
              <a:rPr lang="en-US" b="1" i="1" dirty="0" smtClean="0"/>
              <a:t>  = 13 </a:t>
            </a:r>
            <a:r>
              <a:rPr lang="en-US" b="1" i="1" dirty="0" smtClean="0">
                <a:sym typeface="Wingdings" pitchFamily="2" charset="2"/>
              </a:rPr>
              <a:t> </a:t>
            </a:r>
            <a:r>
              <a:rPr lang="en-US" b="1" i="1" dirty="0" smtClean="0"/>
              <a:t> f</a:t>
            </a:r>
            <a:r>
              <a:rPr lang="en-US" b="1" i="1" baseline="-25000" dirty="0" smtClean="0"/>
              <a:t>8</a:t>
            </a:r>
            <a:r>
              <a:rPr lang="en-US" b="1" i="1" dirty="0" smtClean="0"/>
              <a:t>  =  6f</a:t>
            </a:r>
            <a:r>
              <a:rPr lang="en-US" b="1" i="1" baseline="-25000" dirty="0" smtClean="0"/>
              <a:t>4</a:t>
            </a:r>
            <a:r>
              <a:rPr lang="en-US" b="1" i="1" dirty="0" smtClean="0"/>
              <a:t>  +1</a:t>
            </a:r>
          </a:p>
          <a:p>
            <a:endParaRPr lang="en-US" b="1" i="1" dirty="0" smtClean="0">
              <a:sym typeface="Wingdings" pitchFamily="2" charset="2"/>
            </a:endParaRPr>
          </a:p>
          <a:p>
            <a:r>
              <a:rPr lang="en-US" b="1" i="1" dirty="0" smtClean="0">
                <a:sym typeface="Wingdings" pitchFamily="2" charset="2"/>
              </a:rPr>
              <a:t>Further study reveals that  a)</a:t>
            </a:r>
            <a:r>
              <a:rPr lang="en-US" b="1" i="1" dirty="0" smtClean="0"/>
              <a:t> f</a:t>
            </a:r>
            <a:r>
              <a:rPr lang="en-US" b="1" i="1" baseline="-25000" dirty="0" smtClean="0"/>
              <a:t>2n</a:t>
            </a:r>
            <a:r>
              <a:rPr lang="en-US" b="1" i="1" dirty="0" smtClean="0"/>
              <a:t>  =  f</a:t>
            </a:r>
            <a:r>
              <a:rPr lang="en-US" b="1" i="1" baseline="-25000" dirty="0" smtClean="0"/>
              <a:t>n</a:t>
            </a:r>
            <a:r>
              <a:rPr lang="en-US" b="1" i="1" dirty="0" smtClean="0"/>
              <a:t> </a:t>
            </a:r>
            <a:r>
              <a:rPr lang="en-US" b="1" i="1" baseline="30000" dirty="0" smtClean="0"/>
              <a:t>2</a:t>
            </a:r>
            <a:r>
              <a:rPr lang="en-US" b="1" i="1" dirty="0" smtClean="0"/>
              <a:t> +</a:t>
            </a:r>
            <a:r>
              <a:rPr lang="en-US" b="1" i="1" dirty="0" smtClean="0">
                <a:sym typeface="Wingdings" pitchFamily="2" charset="2"/>
              </a:rPr>
              <a:t> </a:t>
            </a:r>
            <a:r>
              <a:rPr lang="en-US" b="1" i="1" dirty="0" smtClean="0"/>
              <a:t> f</a:t>
            </a:r>
            <a:r>
              <a:rPr lang="en-US" b="1" i="1" baseline="-25000" dirty="0" smtClean="0"/>
              <a:t>n+1</a:t>
            </a:r>
            <a:r>
              <a:rPr lang="en-US" b="1" i="1" dirty="0" smtClean="0"/>
              <a:t> </a:t>
            </a:r>
            <a:r>
              <a:rPr lang="en-US" b="1" i="1" baseline="30000" dirty="0" smtClean="0"/>
              <a:t>2</a:t>
            </a:r>
          </a:p>
          <a:p>
            <a:r>
              <a:rPr lang="en-US" b="1" i="1" baseline="30000" dirty="0" smtClean="0"/>
              <a:t>		</a:t>
            </a:r>
            <a:r>
              <a:rPr lang="en-US" b="1" i="1" dirty="0" smtClean="0"/>
              <a:t>              b) f</a:t>
            </a:r>
            <a:r>
              <a:rPr lang="en-US" b="1" i="1" baseline="-25000" dirty="0" smtClean="0"/>
              <a:t>2n+1</a:t>
            </a:r>
            <a:r>
              <a:rPr lang="en-US" b="1" i="1" dirty="0" smtClean="0"/>
              <a:t>  =  2f</a:t>
            </a:r>
            <a:r>
              <a:rPr lang="en-US" b="1" i="1" baseline="-25000" dirty="0" smtClean="0"/>
              <a:t>n  </a:t>
            </a:r>
            <a:r>
              <a:rPr lang="en-US" b="1" i="1" dirty="0" smtClean="0"/>
              <a:t>f</a:t>
            </a:r>
            <a:r>
              <a:rPr lang="en-US" b="1" i="1" baseline="-25000" dirty="0" smtClean="0"/>
              <a:t>n+1</a:t>
            </a:r>
            <a:r>
              <a:rPr lang="en-US" b="1" i="1" dirty="0" smtClean="0"/>
              <a:t> +</a:t>
            </a:r>
            <a:r>
              <a:rPr lang="en-US" b="1" i="1" dirty="0" smtClean="0">
                <a:sym typeface="Wingdings" pitchFamily="2" charset="2"/>
              </a:rPr>
              <a:t> </a:t>
            </a:r>
            <a:r>
              <a:rPr lang="en-US" b="1" i="1" dirty="0" smtClean="0"/>
              <a:t> f</a:t>
            </a:r>
            <a:r>
              <a:rPr lang="en-US" b="1" i="1" baseline="-25000" dirty="0" smtClean="0"/>
              <a:t>n+1</a:t>
            </a:r>
            <a:r>
              <a:rPr lang="en-US" b="1" i="1" baseline="30000" dirty="0" smtClean="0"/>
              <a:t> 2</a:t>
            </a:r>
            <a:r>
              <a:rPr lang="en-US" b="1" i="1" dirty="0" smtClean="0"/>
              <a:t> 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8F173-1F76-49D1-A95A-0875BD834233}" type="slidenum">
              <a:rPr lang="en-US" smtClean="0"/>
              <a:pPr/>
              <a:t>50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334000" cy="365125"/>
          </a:xfrm>
        </p:spPr>
        <p:txBody>
          <a:bodyPr/>
          <a:lstStyle/>
          <a:p>
            <a:r>
              <a:rPr lang="en-US" dirty="0" smtClean="0"/>
              <a:t>Prepared by:       </a:t>
            </a:r>
            <a:r>
              <a:rPr lang="en-US" dirty="0" err="1" smtClean="0"/>
              <a:t>T.Anandhi</a:t>
            </a:r>
            <a:r>
              <a:rPr lang="en-US" dirty="0" smtClean="0"/>
              <a:t>(Guest Lecturer) </a:t>
            </a:r>
            <a:r>
              <a:rPr lang="en-US" dirty="0" err="1" smtClean="0"/>
              <a:t>dept.of</a:t>
            </a:r>
            <a:r>
              <a:rPr lang="en-US" dirty="0" smtClean="0"/>
              <a:t> </a:t>
            </a:r>
            <a:r>
              <a:rPr lang="en-US" dirty="0" err="1" smtClean="0"/>
              <a:t>Comp.Sci</a:t>
            </a:r>
            <a:r>
              <a:rPr lang="en-US" dirty="0" smtClean="0"/>
              <a:t>, PAC, </a:t>
            </a:r>
            <a:r>
              <a:rPr lang="en-US" dirty="0" err="1" smtClean="0"/>
              <a:t>Cuddalore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1219200"/>
            <a:ext cx="8915400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200" b="1" i="1" dirty="0" smtClean="0">
              <a:solidFill>
                <a:srgbClr val="0070C0"/>
              </a:solidFill>
            </a:endParaRPr>
          </a:p>
          <a:p>
            <a:endParaRPr lang="en-US" sz="2200" b="1" dirty="0" smtClean="0"/>
          </a:p>
          <a:p>
            <a:r>
              <a:rPr lang="en-US" sz="2400" b="1" dirty="0" smtClean="0"/>
              <a:t>	</a:t>
            </a:r>
            <a:endParaRPr lang="en-US" sz="2200" b="1" dirty="0" smtClean="0"/>
          </a:p>
          <a:p>
            <a:r>
              <a:rPr lang="en-US" sz="2200" b="1" dirty="0"/>
              <a:t>	</a:t>
            </a:r>
            <a:endParaRPr lang="en-US" sz="2200" b="1" dirty="0" smtClean="0"/>
          </a:p>
          <a:p>
            <a:r>
              <a:rPr lang="en-US" sz="2200" b="1" dirty="0"/>
              <a:t>	</a:t>
            </a:r>
            <a:endParaRPr lang="en-US" sz="2200" b="1" dirty="0" smtClean="0"/>
          </a:p>
          <a:p>
            <a:endParaRPr lang="en-US" sz="2200" b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57200" y="228600"/>
          <a:ext cx="60960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Pairs needed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Fibonacci 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Binary Representation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1" dirty="0" smtClean="0"/>
                        <a:t>( f</a:t>
                      </a:r>
                      <a:r>
                        <a:rPr lang="en-US" b="1" i="1" baseline="-25000" dirty="0" smtClean="0"/>
                        <a:t>10  </a:t>
                      </a:r>
                      <a:r>
                        <a:rPr lang="en-US" b="1" i="1" dirty="0" smtClean="0"/>
                        <a:t>,f</a:t>
                      </a:r>
                      <a:r>
                        <a:rPr lang="en-US" b="1" i="1" baseline="-25000" dirty="0" smtClean="0"/>
                        <a:t>11 </a:t>
                      </a:r>
                      <a:r>
                        <a:rPr lang="en-US" b="1" i="1" baseline="0" dirty="0" smtClean="0"/>
                        <a:t> )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1" dirty="0" smtClean="0"/>
                        <a:t>      f</a:t>
                      </a:r>
                      <a:r>
                        <a:rPr lang="en-US" b="1" i="1" baseline="-25000" dirty="0" smtClean="0"/>
                        <a:t>10  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d[1]=0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1" dirty="0" smtClean="0"/>
                        <a:t>( f</a:t>
                      </a:r>
                      <a:r>
                        <a:rPr lang="en-US" b="1" i="1" baseline="-25000" dirty="0" smtClean="0"/>
                        <a:t>5  </a:t>
                      </a:r>
                      <a:r>
                        <a:rPr lang="en-US" b="1" i="1" dirty="0" smtClean="0"/>
                        <a:t>,f</a:t>
                      </a:r>
                      <a:r>
                        <a:rPr lang="en-US" b="1" i="1" baseline="-25000" dirty="0" smtClean="0"/>
                        <a:t>6 </a:t>
                      </a:r>
                      <a:r>
                        <a:rPr lang="en-US" b="1" i="1" baseline="0" dirty="0" smtClean="0"/>
                        <a:t> )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1" dirty="0" smtClean="0"/>
                        <a:t>     f</a:t>
                      </a:r>
                      <a:r>
                        <a:rPr lang="en-US" b="1" i="1" baseline="-25000" dirty="0" smtClean="0"/>
                        <a:t>5  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d[2]=1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1" dirty="0" smtClean="0"/>
                        <a:t>( f</a:t>
                      </a:r>
                      <a:r>
                        <a:rPr lang="en-US" b="1" i="1" baseline="-25000" dirty="0" smtClean="0"/>
                        <a:t>2  </a:t>
                      </a:r>
                      <a:r>
                        <a:rPr lang="en-US" b="1" i="1" dirty="0" smtClean="0"/>
                        <a:t>,f</a:t>
                      </a:r>
                      <a:r>
                        <a:rPr lang="en-US" b="1" i="1" baseline="-25000" dirty="0" smtClean="0"/>
                        <a:t>3 </a:t>
                      </a:r>
                      <a:r>
                        <a:rPr lang="en-US" b="1" i="1" baseline="0" dirty="0" smtClean="0"/>
                        <a:t> )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1" dirty="0" smtClean="0"/>
                        <a:t>     f</a:t>
                      </a:r>
                      <a:r>
                        <a:rPr lang="en-US" b="1" i="1" baseline="-25000" dirty="0" smtClean="0"/>
                        <a:t>2  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d[3]=0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1" dirty="0" smtClean="0"/>
                        <a:t>( f</a:t>
                      </a:r>
                      <a:r>
                        <a:rPr lang="en-US" b="1" i="1" baseline="-25000" dirty="0" smtClean="0"/>
                        <a:t>1  </a:t>
                      </a:r>
                      <a:r>
                        <a:rPr lang="en-US" b="1" i="1" dirty="0" smtClean="0"/>
                        <a:t>,f</a:t>
                      </a:r>
                      <a:r>
                        <a:rPr lang="en-US" b="1" i="1" baseline="-25000" dirty="0" smtClean="0"/>
                        <a:t>2 </a:t>
                      </a:r>
                      <a:r>
                        <a:rPr lang="en-US" b="1" i="1" baseline="0" dirty="0" smtClean="0"/>
                        <a:t> )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1" dirty="0" smtClean="0"/>
                        <a:t>     f</a:t>
                      </a:r>
                      <a:r>
                        <a:rPr lang="en-US" b="1" i="1" baseline="-25000" dirty="0" smtClean="0"/>
                        <a:t>1  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d[4]=1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0" name="Straight Arrow Connector 9"/>
          <p:cNvCxnSpPr/>
          <p:nvPr/>
        </p:nvCxnSpPr>
        <p:spPr>
          <a:xfrm flipV="1">
            <a:off x="1371600" y="1295400"/>
            <a:ext cx="1219200" cy="4572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1371600" y="1828800"/>
            <a:ext cx="1219200" cy="4572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1371600" y="2514600"/>
            <a:ext cx="1219200" cy="4572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048000" y="3352800"/>
          <a:ext cx="59436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1981200"/>
                <a:gridCol w="1981200"/>
              </a:tblGrid>
              <a:tr h="579120">
                <a:tc>
                  <a:txBody>
                    <a:bodyPr/>
                    <a:lstStyle/>
                    <a:p>
                      <a:r>
                        <a:rPr lang="en-US" dirty="0" smtClean="0"/>
                        <a:t>Pairs needed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Fibonacci 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Binary Representation</a:t>
                      </a:r>
                      <a:endParaRPr lang="en-US" dirty="0"/>
                    </a:p>
                  </a:txBody>
                  <a:tcPr/>
                </a:tc>
              </a:tr>
              <a:tr h="579120">
                <a:tc>
                  <a:txBody>
                    <a:bodyPr/>
                    <a:lstStyle/>
                    <a:p>
                      <a:r>
                        <a:rPr lang="en-US" b="1" i="1" dirty="0" smtClean="0"/>
                        <a:t>( f</a:t>
                      </a:r>
                      <a:r>
                        <a:rPr lang="en-US" b="1" i="1" baseline="-25000" dirty="0" smtClean="0"/>
                        <a:t>13  </a:t>
                      </a:r>
                      <a:r>
                        <a:rPr lang="en-US" b="1" i="1" dirty="0" smtClean="0"/>
                        <a:t>,f</a:t>
                      </a:r>
                      <a:r>
                        <a:rPr lang="en-US" b="1" i="1" baseline="-25000" dirty="0" smtClean="0"/>
                        <a:t>14 </a:t>
                      </a:r>
                      <a:r>
                        <a:rPr lang="en-US" b="1" i="1" baseline="0" dirty="0" smtClean="0"/>
                        <a:t> )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1" dirty="0" smtClean="0"/>
                        <a:t>      f</a:t>
                      </a:r>
                      <a:r>
                        <a:rPr lang="en-US" b="1" i="1" baseline="-25000" dirty="0" smtClean="0"/>
                        <a:t>13  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d[1]=1</a:t>
                      </a:r>
                      <a:endParaRPr lang="en-US" b="1" dirty="0"/>
                    </a:p>
                  </a:txBody>
                  <a:tcPr/>
                </a:tc>
              </a:tr>
              <a:tr h="5791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1" dirty="0" smtClean="0"/>
                        <a:t>( f</a:t>
                      </a:r>
                      <a:r>
                        <a:rPr lang="en-US" b="1" i="1" baseline="-25000" dirty="0" smtClean="0"/>
                        <a:t>6  </a:t>
                      </a:r>
                      <a:r>
                        <a:rPr lang="en-US" b="1" i="1" dirty="0" smtClean="0"/>
                        <a:t>,f</a:t>
                      </a:r>
                      <a:r>
                        <a:rPr lang="en-US" b="1" i="1" baseline="-25000" dirty="0" smtClean="0"/>
                        <a:t>7 </a:t>
                      </a:r>
                      <a:r>
                        <a:rPr lang="en-US" b="1" i="1" baseline="0" dirty="0" smtClean="0"/>
                        <a:t> )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1" dirty="0" smtClean="0"/>
                        <a:t>     f</a:t>
                      </a:r>
                      <a:r>
                        <a:rPr lang="en-US" b="1" i="1" baseline="-25000" dirty="0" smtClean="0"/>
                        <a:t>6  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d[2]=0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579120">
                <a:tc>
                  <a:txBody>
                    <a:bodyPr/>
                    <a:lstStyle/>
                    <a:p>
                      <a:r>
                        <a:rPr lang="en-US" b="1" i="1" dirty="0" smtClean="0"/>
                        <a:t>( f</a:t>
                      </a:r>
                      <a:r>
                        <a:rPr lang="en-US" b="1" i="1" baseline="-25000" dirty="0" smtClean="0"/>
                        <a:t>3  </a:t>
                      </a:r>
                      <a:r>
                        <a:rPr lang="en-US" b="1" i="1" dirty="0" smtClean="0"/>
                        <a:t>,f</a:t>
                      </a:r>
                      <a:r>
                        <a:rPr lang="en-US" b="1" i="1" baseline="-25000" dirty="0" smtClean="0"/>
                        <a:t>4 </a:t>
                      </a:r>
                      <a:r>
                        <a:rPr lang="en-US" b="1" i="1" baseline="0" dirty="0" smtClean="0"/>
                        <a:t> )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1" dirty="0" smtClean="0"/>
                        <a:t>     f</a:t>
                      </a:r>
                      <a:r>
                        <a:rPr lang="en-US" b="1" i="1" baseline="-25000" dirty="0" smtClean="0"/>
                        <a:t>3  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d[3]=1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5791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1" dirty="0" smtClean="0"/>
                        <a:t>( f</a:t>
                      </a:r>
                      <a:r>
                        <a:rPr lang="en-US" b="1" i="1" baseline="-25000" dirty="0" smtClean="0"/>
                        <a:t>1  </a:t>
                      </a:r>
                      <a:r>
                        <a:rPr lang="en-US" b="1" i="1" dirty="0" smtClean="0"/>
                        <a:t>,f</a:t>
                      </a:r>
                      <a:r>
                        <a:rPr lang="en-US" b="1" i="1" baseline="-25000" dirty="0" smtClean="0"/>
                        <a:t>2 </a:t>
                      </a:r>
                      <a:r>
                        <a:rPr lang="en-US" b="1" i="1" baseline="0" dirty="0" smtClean="0"/>
                        <a:t> )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1" dirty="0" smtClean="0"/>
                        <a:t>     f</a:t>
                      </a:r>
                      <a:r>
                        <a:rPr lang="en-US" b="1" i="1" baseline="-25000" dirty="0" smtClean="0"/>
                        <a:t>1  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d[4]=1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5" name="Straight Arrow Connector 14"/>
          <p:cNvCxnSpPr/>
          <p:nvPr/>
        </p:nvCxnSpPr>
        <p:spPr>
          <a:xfrm flipV="1">
            <a:off x="3886200" y="4343400"/>
            <a:ext cx="1219200" cy="4572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3962400" y="4953000"/>
            <a:ext cx="1219200" cy="4572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3810000" y="5638800"/>
            <a:ext cx="1219200" cy="4572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162800" y="13716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 we assume n=10</a:t>
            </a:r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>
          <a:xfrm rot="10800000">
            <a:off x="6553200" y="1600200"/>
            <a:ext cx="685800" cy="1588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0" y="42672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 we assume n=13</a:t>
            </a:r>
            <a:endParaRPr lang="en-US" dirty="0"/>
          </a:p>
        </p:txBody>
      </p:sp>
      <p:cxnSp>
        <p:nvCxnSpPr>
          <p:cNvPr id="22" name="Straight Arrow Connector 21"/>
          <p:cNvCxnSpPr>
            <a:stCxn id="20" idx="3"/>
          </p:cNvCxnSpPr>
          <p:nvPr/>
        </p:nvCxnSpPr>
        <p:spPr>
          <a:xfrm>
            <a:off x="1981200" y="4451866"/>
            <a:ext cx="838200" cy="43934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8F173-1F76-49D1-A95A-0875BD834233}" type="slidenum">
              <a:rPr lang="en-US" smtClean="0"/>
              <a:pPr/>
              <a:t>51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1"/>
          </p:nvPr>
        </p:nvSpPr>
        <p:spPr>
          <a:xfrm>
            <a:off x="3200400" y="6492875"/>
            <a:ext cx="5181600" cy="365125"/>
          </a:xfrm>
        </p:spPr>
        <p:txBody>
          <a:bodyPr/>
          <a:lstStyle/>
          <a:p>
            <a:r>
              <a:rPr lang="en-US" dirty="0" smtClean="0"/>
              <a:t>Prepared by:       </a:t>
            </a:r>
            <a:r>
              <a:rPr lang="en-US" dirty="0" err="1" smtClean="0"/>
              <a:t>T.Anandhi</a:t>
            </a:r>
            <a:r>
              <a:rPr lang="en-US" dirty="0" smtClean="0"/>
              <a:t>(Guest Lecturer) </a:t>
            </a:r>
            <a:r>
              <a:rPr lang="en-US" dirty="0" err="1" smtClean="0"/>
              <a:t>dept.of</a:t>
            </a:r>
            <a:r>
              <a:rPr lang="en-US" dirty="0" smtClean="0"/>
              <a:t> </a:t>
            </a:r>
            <a:r>
              <a:rPr lang="en-US" dirty="0" err="1" smtClean="0"/>
              <a:t>Comp.Sci</a:t>
            </a:r>
            <a:r>
              <a:rPr lang="en-US" dirty="0" smtClean="0"/>
              <a:t>, PAC, </a:t>
            </a:r>
            <a:r>
              <a:rPr lang="en-US" dirty="0" err="1" smtClean="0"/>
              <a:t>Cuddalore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1219200"/>
            <a:ext cx="8915400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200" b="1" i="1" dirty="0" smtClean="0">
              <a:solidFill>
                <a:srgbClr val="0070C0"/>
              </a:solidFill>
            </a:endParaRPr>
          </a:p>
          <a:p>
            <a:endParaRPr lang="en-US" sz="2200" b="1" dirty="0" smtClean="0"/>
          </a:p>
          <a:p>
            <a:r>
              <a:rPr lang="en-US" sz="2400" b="1" dirty="0" smtClean="0"/>
              <a:t>	</a:t>
            </a:r>
            <a:endParaRPr lang="en-US" sz="2200" b="1" dirty="0" smtClean="0"/>
          </a:p>
          <a:p>
            <a:r>
              <a:rPr lang="en-US" sz="2200" b="1" dirty="0"/>
              <a:t>	</a:t>
            </a:r>
            <a:endParaRPr lang="en-US" sz="2200" b="1" dirty="0" smtClean="0"/>
          </a:p>
          <a:p>
            <a:r>
              <a:rPr lang="en-US" sz="2200" b="1" dirty="0"/>
              <a:t>	</a:t>
            </a:r>
            <a:endParaRPr lang="en-US" sz="2200" b="1" dirty="0" smtClean="0"/>
          </a:p>
          <a:p>
            <a:endParaRPr lang="en-US" sz="22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228600" y="0"/>
            <a:ext cx="8458200" cy="65984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en-US" sz="2800" b="1" dirty="0" smtClean="0">
                <a:solidFill>
                  <a:srgbClr val="0070C0"/>
                </a:solidFill>
              </a:rPr>
              <a:t>Algorithm Description:</a:t>
            </a:r>
          </a:p>
          <a:p>
            <a:pPr>
              <a:lnSpc>
                <a:spcPct val="125000"/>
              </a:lnSpc>
            </a:pPr>
            <a:r>
              <a:rPr lang="en-US" sz="2400" b="1" dirty="0" smtClean="0"/>
              <a:t>Step1</a:t>
            </a:r>
            <a:r>
              <a:rPr lang="en-US" sz="2400" dirty="0" smtClean="0"/>
              <a:t>: Establish n, the nth </a:t>
            </a:r>
            <a:r>
              <a:rPr lang="en-US" sz="2400" dirty="0" err="1" smtClean="0"/>
              <a:t>fibonacci</a:t>
            </a:r>
            <a:r>
              <a:rPr lang="en-US" sz="2400" dirty="0" smtClean="0"/>
              <a:t>   number id required.</a:t>
            </a:r>
          </a:p>
          <a:p>
            <a:pPr>
              <a:lnSpc>
                <a:spcPct val="125000"/>
              </a:lnSpc>
            </a:pPr>
            <a:r>
              <a:rPr lang="en-US" sz="2400" b="1" dirty="0" smtClean="0"/>
              <a:t>Step2: </a:t>
            </a:r>
            <a:r>
              <a:rPr lang="en-US" sz="2400" dirty="0" smtClean="0"/>
              <a:t>Derive binary representation of n and store in the array d[..]</a:t>
            </a:r>
          </a:p>
          <a:p>
            <a:pPr>
              <a:lnSpc>
                <a:spcPct val="125000"/>
              </a:lnSpc>
            </a:pPr>
            <a:r>
              <a:rPr lang="en-US" sz="2400" b="1" dirty="0" smtClean="0"/>
              <a:t>Step3: </a:t>
            </a:r>
            <a:r>
              <a:rPr lang="en-US" sz="2400" dirty="0" smtClean="0"/>
              <a:t>Initialize first two numbers of doubling sequence.</a:t>
            </a:r>
          </a:p>
          <a:p>
            <a:pPr>
              <a:lnSpc>
                <a:spcPct val="125000"/>
              </a:lnSpc>
            </a:pPr>
            <a:r>
              <a:rPr lang="en-US" sz="2400" b="1" dirty="0" smtClean="0"/>
              <a:t>Step4: </a:t>
            </a:r>
            <a:r>
              <a:rPr lang="en-US" sz="2400" dirty="0" smtClean="0"/>
              <a:t>Stepping down from (i-1)</a:t>
            </a:r>
            <a:r>
              <a:rPr lang="en-US" sz="2400" dirty="0" err="1" smtClean="0"/>
              <a:t>th</a:t>
            </a:r>
            <a:r>
              <a:rPr lang="en-US" sz="2400" dirty="0" smtClean="0"/>
              <a:t> most significant digit in binary       representation do</a:t>
            </a:r>
          </a:p>
          <a:p>
            <a:pPr>
              <a:lnSpc>
                <a:spcPct val="125000"/>
              </a:lnSpc>
            </a:pPr>
            <a:r>
              <a:rPr lang="en-US" sz="2400" dirty="0" smtClean="0"/>
              <a:t>	a)Use current pair of </a:t>
            </a:r>
            <a:r>
              <a:rPr lang="en-US" sz="2400" dirty="0" err="1" smtClean="0"/>
              <a:t>fibonacci</a:t>
            </a:r>
            <a:r>
              <a:rPr lang="en-US" sz="2400" dirty="0" smtClean="0"/>
              <a:t> numbers f</a:t>
            </a:r>
            <a:r>
              <a:rPr lang="en-US" sz="2400" baseline="-25000" dirty="0" smtClean="0"/>
              <a:t>n</a:t>
            </a:r>
            <a:r>
              <a:rPr lang="en-US" sz="2400" dirty="0" smtClean="0"/>
              <a:t>  and  f</a:t>
            </a:r>
            <a:r>
              <a:rPr lang="en-US" sz="2400" baseline="-25000" dirty="0" smtClean="0"/>
              <a:t>n+1 </a:t>
            </a:r>
            <a:r>
              <a:rPr lang="en-US" sz="2400" dirty="0" smtClean="0"/>
              <a:t>  to                                     	generate f</a:t>
            </a:r>
            <a:r>
              <a:rPr lang="en-US" sz="2400" baseline="-25000" dirty="0" smtClean="0"/>
              <a:t>2n</a:t>
            </a:r>
            <a:r>
              <a:rPr lang="en-US" sz="2400" dirty="0" smtClean="0"/>
              <a:t>  and   f</a:t>
            </a:r>
            <a:r>
              <a:rPr lang="en-US" sz="2400" baseline="-25000" dirty="0" smtClean="0"/>
              <a:t>2n+1</a:t>
            </a:r>
          </a:p>
          <a:p>
            <a:pPr>
              <a:lnSpc>
                <a:spcPct val="125000"/>
              </a:lnSpc>
            </a:pPr>
            <a:r>
              <a:rPr lang="en-US" sz="2400" baseline="-25000" dirty="0" smtClean="0"/>
              <a:t>	</a:t>
            </a:r>
            <a:r>
              <a:rPr lang="en-US" sz="2400" b="1" i="1" dirty="0" smtClean="0"/>
              <a:t> b)</a:t>
            </a:r>
            <a:r>
              <a:rPr lang="en-US" sz="2400" dirty="0" smtClean="0"/>
              <a:t> if current binary digit d[k] is zero then</a:t>
            </a:r>
          </a:p>
          <a:p>
            <a:pPr>
              <a:lnSpc>
                <a:spcPct val="125000"/>
              </a:lnSpc>
            </a:pPr>
            <a:r>
              <a:rPr lang="en-US" sz="2400" dirty="0" smtClean="0"/>
              <a:t>	         make reassignments to </a:t>
            </a:r>
            <a:r>
              <a:rPr lang="en-US" sz="2400" i="1" dirty="0" smtClean="0"/>
              <a:t>f</a:t>
            </a:r>
            <a:r>
              <a:rPr lang="en-US" sz="2400" i="1" baseline="-25000" dirty="0" smtClean="0"/>
              <a:t>n</a:t>
            </a:r>
            <a:r>
              <a:rPr lang="en-US" sz="2400" i="1" dirty="0" smtClean="0"/>
              <a:t>  and  f</a:t>
            </a:r>
            <a:r>
              <a:rPr lang="en-US" sz="2400" i="1" baseline="-25000" dirty="0" smtClean="0"/>
              <a:t>n+1</a:t>
            </a:r>
          </a:p>
          <a:p>
            <a:pPr>
              <a:lnSpc>
                <a:spcPct val="125000"/>
              </a:lnSpc>
            </a:pPr>
            <a:r>
              <a:rPr lang="en-US" sz="2400" i="1" baseline="-25000" dirty="0" smtClean="0"/>
              <a:t>	</a:t>
            </a:r>
            <a:r>
              <a:rPr lang="en-US" sz="2400" i="1" dirty="0" smtClean="0"/>
              <a:t>   else </a:t>
            </a:r>
          </a:p>
          <a:p>
            <a:pPr>
              <a:lnSpc>
                <a:spcPct val="125000"/>
              </a:lnSpc>
            </a:pPr>
            <a:r>
              <a:rPr lang="en-US" sz="2400" i="1" dirty="0" smtClean="0"/>
              <a:t>	          extends sequence by 1 number and then make the 		          reassignments to f</a:t>
            </a:r>
            <a:r>
              <a:rPr lang="en-US" sz="2400" i="1" baseline="-25000" dirty="0" smtClean="0"/>
              <a:t>n</a:t>
            </a:r>
            <a:r>
              <a:rPr lang="en-US" sz="2400" i="1" dirty="0" smtClean="0"/>
              <a:t>  and  f</a:t>
            </a:r>
            <a:r>
              <a:rPr lang="en-US" sz="2400" i="1" baseline="-25000" dirty="0" smtClean="0"/>
              <a:t>n+1</a:t>
            </a:r>
          </a:p>
          <a:p>
            <a:pPr>
              <a:lnSpc>
                <a:spcPct val="125000"/>
              </a:lnSpc>
            </a:pPr>
            <a:r>
              <a:rPr lang="en-US" sz="2400" b="1" i="1" dirty="0" smtClean="0"/>
              <a:t>Step5: </a:t>
            </a:r>
            <a:r>
              <a:rPr lang="en-US" sz="2400" i="1" dirty="0" smtClean="0"/>
              <a:t>Return the nth </a:t>
            </a:r>
            <a:r>
              <a:rPr lang="en-US" sz="2400" i="1" dirty="0" err="1" smtClean="0"/>
              <a:t>fibonacci</a:t>
            </a:r>
            <a:r>
              <a:rPr lang="en-US" sz="2400" i="1" dirty="0" smtClean="0"/>
              <a:t> number f</a:t>
            </a:r>
            <a:r>
              <a:rPr lang="en-US" sz="2400" i="1" baseline="-25000" dirty="0" smtClean="0"/>
              <a:t>n</a:t>
            </a:r>
            <a:r>
              <a:rPr lang="en-US" sz="2400" i="1" dirty="0" smtClean="0"/>
              <a:t> .</a:t>
            </a:r>
            <a:endParaRPr lang="en-US" sz="2400" dirty="0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8F173-1F76-49D1-A95A-0875BD834233}" type="slidenum">
              <a:rPr lang="en-US" smtClean="0"/>
              <a:pPr/>
              <a:t>52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257800" cy="365125"/>
          </a:xfrm>
        </p:spPr>
        <p:txBody>
          <a:bodyPr/>
          <a:lstStyle/>
          <a:p>
            <a:r>
              <a:rPr lang="en-US" dirty="0" smtClean="0"/>
              <a:t>Prepared by:       </a:t>
            </a:r>
            <a:r>
              <a:rPr lang="en-US" dirty="0" err="1" smtClean="0"/>
              <a:t>T.Anandhi</a:t>
            </a:r>
            <a:r>
              <a:rPr lang="en-US" dirty="0" smtClean="0"/>
              <a:t>(Guest Lecturer) </a:t>
            </a:r>
            <a:r>
              <a:rPr lang="en-US" dirty="0" err="1" smtClean="0"/>
              <a:t>dept.of</a:t>
            </a:r>
            <a:r>
              <a:rPr lang="en-US" dirty="0" smtClean="0"/>
              <a:t> </a:t>
            </a:r>
            <a:r>
              <a:rPr lang="en-US" dirty="0" err="1" smtClean="0"/>
              <a:t>Comp.Sci</a:t>
            </a:r>
            <a:r>
              <a:rPr lang="en-US" dirty="0" smtClean="0"/>
              <a:t>, PAC, </a:t>
            </a:r>
            <a:r>
              <a:rPr lang="en-US" dirty="0" err="1" smtClean="0"/>
              <a:t>Cuddalore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 rot="20412393">
            <a:off x="2756632" y="2967335"/>
            <a:ext cx="36307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Thank you</a:t>
            </a:r>
            <a:endParaRPr lang="en-U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8F173-1F76-49D1-A95A-0875BD834233}" type="slidenum">
              <a:rPr lang="en-US" smtClean="0"/>
              <a:pPr/>
              <a:t>53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105400" cy="365125"/>
          </a:xfrm>
        </p:spPr>
        <p:txBody>
          <a:bodyPr/>
          <a:lstStyle/>
          <a:p>
            <a:r>
              <a:rPr lang="en-US" dirty="0" smtClean="0"/>
              <a:t>Prepared by:       </a:t>
            </a:r>
            <a:r>
              <a:rPr lang="en-US" dirty="0" err="1" smtClean="0"/>
              <a:t>T.Anandhi</a:t>
            </a:r>
            <a:r>
              <a:rPr lang="en-US" dirty="0" smtClean="0"/>
              <a:t>(Guest Lecturer) </a:t>
            </a:r>
            <a:r>
              <a:rPr lang="en-US" dirty="0" err="1" smtClean="0"/>
              <a:t>dept.of</a:t>
            </a:r>
            <a:r>
              <a:rPr lang="en-US" dirty="0" smtClean="0"/>
              <a:t> </a:t>
            </a:r>
            <a:r>
              <a:rPr lang="en-US" dirty="0" err="1" smtClean="0"/>
              <a:t>Comp.Sci</a:t>
            </a:r>
            <a:r>
              <a:rPr lang="en-US" dirty="0" smtClean="0"/>
              <a:t>, PAC, </a:t>
            </a:r>
            <a:r>
              <a:rPr lang="en-US" dirty="0" err="1" smtClean="0"/>
              <a:t>Cuddalore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8F173-1F76-49D1-A95A-0875BD834233}" type="slidenum">
              <a:rPr lang="en-US" smtClean="0"/>
              <a:pPr/>
              <a:t>54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by:       T.Anandhi(Guest Lecturer) dept.of Comp.Sci, PAC, Cuddalore.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685800"/>
            <a:ext cx="9144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The essential steps are:</a:t>
            </a:r>
          </a:p>
          <a:p>
            <a:endParaRPr lang="en-US" sz="2200" b="1" dirty="0" smtClean="0"/>
          </a:p>
          <a:p>
            <a:r>
              <a:rPr lang="en-US" sz="2200" b="1" dirty="0" smtClean="0"/>
              <a:t>         a) read next mark</a:t>
            </a:r>
          </a:p>
          <a:p>
            <a:r>
              <a:rPr lang="en-US" sz="2200" b="1" dirty="0" smtClean="0"/>
              <a:t>         b) if the current mark satisfies the pass criteria increase the count by 1</a:t>
            </a:r>
          </a:p>
          <a:p>
            <a:endParaRPr lang="en-US" sz="2200" b="1" dirty="0" smtClean="0"/>
          </a:p>
          <a:p>
            <a:endParaRPr lang="en-US" sz="2200" b="1" dirty="0"/>
          </a:p>
          <a:p>
            <a:r>
              <a:rPr lang="en-US" sz="2800" b="1" dirty="0" smtClean="0"/>
              <a:t>Algorithm Description:</a:t>
            </a:r>
          </a:p>
          <a:p>
            <a:endParaRPr lang="en-US" sz="2200" b="1" dirty="0"/>
          </a:p>
          <a:p>
            <a:r>
              <a:rPr lang="en-US" sz="2200" b="1" dirty="0" smtClean="0"/>
              <a:t>Step1:  Prompt  and read number of marks(n) to be read</a:t>
            </a:r>
          </a:p>
          <a:p>
            <a:r>
              <a:rPr lang="en-US" sz="2200" b="1" dirty="0" smtClean="0"/>
              <a:t>Step2:  Initialize count to zero</a:t>
            </a:r>
          </a:p>
          <a:p>
            <a:r>
              <a:rPr lang="en-US" sz="2200" b="1" dirty="0" smtClean="0"/>
              <a:t>Step3:  While there are still marks to be processed, repeat the steps </a:t>
            </a:r>
          </a:p>
          <a:p>
            <a:r>
              <a:rPr lang="en-US" sz="2200" b="1" dirty="0"/>
              <a:t>	</a:t>
            </a:r>
            <a:r>
              <a:rPr lang="en-US" sz="2200" b="1" dirty="0" smtClean="0"/>
              <a:t>	a)read next mark</a:t>
            </a:r>
          </a:p>
          <a:p>
            <a:r>
              <a:rPr lang="en-US" sz="2200" b="1" dirty="0"/>
              <a:t>	</a:t>
            </a:r>
            <a:r>
              <a:rPr lang="en-US" sz="2200" b="1" dirty="0" smtClean="0"/>
              <a:t>    	 b) If it is pass(mark&gt;=50) add one to count</a:t>
            </a:r>
          </a:p>
          <a:p>
            <a:r>
              <a:rPr lang="en-US" sz="2200" b="1" dirty="0" smtClean="0"/>
              <a:t>Step4:  Write out total number out passes.</a:t>
            </a:r>
          </a:p>
          <a:p>
            <a:endParaRPr lang="en-US" sz="2200" b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8F173-1F76-49D1-A95A-0875BD834233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181600" cy="365125"/>
          </a:xfrm>
        </p:spPr>
        <p:txBody>
          <a:bodyPr/>
          <a:lstStyle/>
          <a:p>
            <a:r>
              <a:rPr lang="en-US" dirty="0" smtClean="0"/>
              <a:t>Prepared by:       </a:t>
            </a:r>
            <a:r>
              <a:rPr lang="en-US" dirty="0" err="1" smtClean="0"/>
              <a:t>T.Anandhi</a:t>
            </a:r>
            <a:r>
              <a:rPr lang="en-US" dirty="0" smtClean="0"/>
              <a:t>(Guest Lecturer) </a:t>
            </a:r>
            <a:r>
              <a:rPr lang="en-US" dirty="0" err="1" smtClean="0"/>
              <a:t>dept.of</a:t>
            </a:r>
            <a:r>
              <a:rPr lang="en-US" dirty="0" smtClean="0"/>
              <a:t> </a:t>
            </a:r>
            <a:r>
              <a:rPr lang="en-US" dirty="0" err="1" smtClean="0"/>
              <a:t>Comp.Sci</a:t>
            </a:r>
            <a:r>
              <a:rPr lang="en-US" dirty="0" smtClean="0"/>
              <a:t>, PAC, </a:t>
            </a:r>
            <a:r>
              <a:rPr lang="en-US" dirty="0" err="1" smtClean="0"/>
              <a:t>Cuddalore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28600"/>
            <a:ext cx="8610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Problem3: </a:t>
            </a:r>
            <a:r>
              <a:rPr lang="en-US" sz="2400" b="1" dirty="0" smtClean="0"/>
              <a:t>Given n numbers. Add those numbers and return the result</a:t>
            </a:r>
            <a:endParaRPr lang="en-US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0" y="1447800"/>
            <a:ext cx="9144000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u="sng" dirty="0" smtClean="0"/>
              <a:t>Algorithm Development:  </a:t>
            </a:r>
            <a:r>
              <a:rPr lang="en-US" sz="2200" b="1" dirty="0" smtClean="0"/>
              <a:t>       Consider the set of numbers are 421,583,714</a:t>
            </a:r>
          </a:p>
          <a:p>
            <a:endParaRPr lang="en-US" sz="2200" b="1" dirty="0"/>
          </a:p>
          <a:p>
            <a:r>
              <a:rPr lang="en-US" sz="2200" b="1" dirty="0" smtClean="0"/>
              <a:t>       </a:t>
            </a:r>
            <a:r>
              <a:rPr lang="en-US" sz="3600" b="1" dirty="0" smtClean="0"/>
              <a:t>* </a:t>
            </a:r>
            <a:r>
              <a:rPr lang="en-US" sz="2200" b="1" dirty="0" smtClean="0"/>
              <a:t>We could write as:      sum=421+583+714 ; </a:t>
            </a:r>
            <a:endParaRPr lang="en-US" sz="2200" b="1" dirty="0"/>
          </a:p>
          <a:p>
            <a:r>
              <a:rPr lang="en-US" sz="2200" b="1" dirty="0" smtClean="0"/>
              <a:t>        But if we want to add other three numbers we should write another statement.</a:t>
            </a:r>
          </a:p>
          <a:p>
            <a:endParaRPr lang="en-US" sz="2200" b="1" dirty="0" smtClean="0"/>
          </a:p>
          <a:p>
            <a:r>
              <a:rPr lang="en-US" sz="2200" b="1" dirty="0"/>
              <a:t> </a:t>
            </a:r>
            <a:r>
              <a:rPr lang="en-US" sz="2200" b="1" dirty="0" smtClean="0"/>
              <a:t>      </a:t>
            </a:r>
            <a:r>
              <a:rPr lang="en-US" sz="3600" b="1" dirty="0" smtClean="0"/>
              <a:t>*</a:t>
            </a:r>
            <a:r>
              <a:rPr lang="en-US" sz="4000" b="1" dirty="0" smtClean="0"/>
              <a:t> </a:t>
            </a:r>
            <a:r>
              <a:rPr lang="en-US" sz="2200" b="1" dirty="0" smtClean="0"/>
              <a:t>We could write as:      sum=</a:t>
            </a:r>
            <a:r>
              <a:rPr lang="en-US" sz="2200" b="1" dirty="0" err="1" smtClean="0"/>
              <a:t>a+b+c</a:t>
            </a:r>
            <a:r>
              <a:rPr lang="en-US" sz="2200" b="1" dirty="0" smtClean="0"/>
              <a:t>;    </a:t>
            </a:r>
            <a:r>
              <a:rPr lang="en-US" sz="2200" b="1" dirty="0" smtClean="0">
                <a:sym typeface="Wingdings" pitchFamily="2" charset="2"/>
              </a:rPr>
              <a:t></a:t>
            </a:r>
            <a:r>
              <a:rPr lang="en-US" sz="2200" b="1" dirty="0" smtClean="0"/>
              <a:t>      But we can not add more than 3 numbers. We actually have to add n numbers.</a:t>
            </a:r>
          </a:p>
          <a:p>
            <a:endParaRPr lang="en-US" sz="2200" b="1" dirty="0"/>
          </a:p>
          <a:p>
            <a:r>
              <a:rPr lang="en-US" sz="2200" b="1" dirty="0"/>
              <a:t> </a:t>
            </a:r>
            <a:r>
              <a:rPr lang="en-US" sz="2200" b="1" dirty="0" smtClean="0"/>
              <a:t>      </a:t>
            </a:r>
            <a:r>
              <a:rPr lang="en-US" sz="3600" b="1" dirty="0" smtClean="0"/>
              <a:t>*</a:t>
            </a:r>
            <a:r>
              <a:rPr lang="en-US" sz="2400" b="1" dirty="0" smtClean="0"/>
              <a:t> </a:t>
            </a:r>
            <a:r>
              <a:rPr lang="en-US" sz="2200" b="1" dirty="0" smtClean="0"/>
              <a:t>It should be like:	sum=a1+a2+…..an;</a:t>
            </a:r>
          </a:p>
          <a:p>
            <a:endParaRPr lang="en-US" sz="2200" b="1" dirty="0"/>
          </a:p>
          <a:p>
            <a:r>
              <a:rPr lang="en-US" sz="2200" b="1" dirty="0" smtClean="0"/>
              <a:t>      </a:t>
            </a:r>
            <a:r>
              <a:rPr lang="en-US" sz="3600" b="1" dirty="0" smtClean="0"/>
              <a:t>*</a:t>
            </a:r>
            <a:r>
              <a:rPr lang="en-US" sz="2400" b="1" dirty="0" smtClean="0"/>
              <a:t> </a:t>
            </a:r>
            <a:r>
              <a:rPr lang="en-US" sz="2200" b="1" dirty="0" smtClean="0"/>
              <a:t>But the fact is we can add only two numbers at a time</a:t>
            </a:r>
          </a:p>
          <a:p>
            <a:endParaRPr lang="en-US" sz="2200" b="1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8F173-1F76-49D1-A95A-0875BD834233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105400" cy="365125"/>
          </a:xfrm>
        </p:spPr>
        <p:txBody>
          <a:bodyPr/>
          <a:lstStyle/>
          <a:p>
            <a:r>
              <a:rPr lang="en-US" dirty="0" smtClean="0"/>
              <a:t>Prepared by:       </a:t>
            </a:r>
            <a:r>
              <a:rPr lang="en-US" dirty="0" err="1" smtClean="0"/>
              <a:t>T.Anandhi</a:t>
            </a:r>
            <a:r>
              <a:rPr lang="en-US" dirty="0" smtClean="0"/>
              <a:t>(Guest Lecturer) </a:t>
            </a:r>
            <a:r>
              <a:rPr lang="en-US" dirty="0" err="1" smtClean="0"/>
              <a:t>dept.of</a:t>
            </a:r>
            <a:r>
              <a:rPr lang="en-US" dirty="0" smtClean="0"/>
              <a:t> </a:t>
            </a:r>
            <a:r>
              <a:rPr lang="en-US" dirty="0" err="1" smtClean="0"/>
              <a:t>Comp.Sci</a:t>
            </a:r>
            <a:r>
              <a:rPr lang="en-US" dirty="0" smtClean="0"/>
              <a:t>, PAC, </a:t>
            </a:r>
            <a:r>
              <a:rPr lang="en-US" dirty="0" err="1" smtClean="0"/>
              <a:t>Cuddalore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533400"/>
            <a:ext cx="914400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We can proceed as </a:t>
            </a:r>
          </a:p>
          <a:p>
            <a:r>
              <a:rPr lang="en-US" sz="2200" b="1" dirty="0"/>
              <a:t> </a:t>
            </a:r>
            <a:r>
              <a:rPr lang="en-US" sz="2200" b="1" dirty="0" smtClean="0"/>
              <a:t>      sum:=a1+a2;</a:t>
            </a:r>
          </a:p>
          <a:p>
            <a:r>
              <a:rPr lang="en-US" sz="2200" b="1" dirty="0"/>
              <a:t> </a:t>
            </a:r>
            <a:r>
              <a:rPr lang="en-US" sz="2200" b="1" dirty="0" smtClean="0"/>
              <a:t>      sum:=sum+a3;</a:t>
            </a:r>
          </a:p>
          <a:p>
            <a:r>
              <a:rPr lang="en-US" sz="2200" b="1" dirty="0" smtClean="0"/>
              <a:t>       sum:=sum+a4;</a:t>
            </a:r>
          </a:p>
          <a:p>
            <a:r>
              <a:rPr lang="en-US" sz="2200" b="1" dirty="0" smtClean="0"/>
              <a:t>       .</a:t>
            </a:r>
          </a:p>
          <a:p>
            <a:r>
              <a:rPr lang="en-US" sz="2200" b="1" dirty="0" smtClean="0"/>
              <a:t>       .</a:t>
            </a:r>
          </a:p>
          <a:p>
            <a:r>
              <a:rPr lang="en-US" sz="2200" b="1" dirty="0" smtClean="0"/>
              <a:t>       sum:=</a:t>
            </a:r>
            <a:r>
              <a:rPr lang="en-US" sz="2200" b="1" dirty="0" err="1" smtClean="0"/>
              <a:t>sum+an</a:t>
            </a:r>
            <a:r>
              <a:rPr lang="en-US" sz="2200" b="1" dirty="0" smtClean="0"/>
              <a:t>;</a:t>
            </a:r>
          </a:p>
          <a:p>
            <a:endParaRPr lang="en-US" sz="2200" b="1" dirty="0"/>
          </a:p>
          <a:p>
            <a:r>
              <a:rPr lang="en-US" sz="2200" b="1" u="sng" dirty="0" smtClean="0"/>
              <a:t>The simplified form:</a:t>
            </a:r>
            <a:r>
              <a:rPr lang="en-US" sz="2200" b="1" dirty="0" smtClean="0"/>
              <a:t>	</a:t>
            </a:r>
            <a:r>
              <a:rPr lang="en-US" sz="2800" b="1" dirty="0" smtClean="0"/>
              <a:t>sum:=sum+a</a:t>
            </a:r>
            <a:r>
              <a:rPr lang="en-US" b="1" dirty="0" smtClean="0"/>
              <a:t>i-1</a:t>
            </a:r>
          </a:p>
          <a:p>
            <a:endParaRPr lang="en-US" b="1" dirty="0"/>
          </a:p>
          <a:p>
            <a:r>
              <a:rPr lang="en-US" sz="2200" b="1" dirty="0" smtClean="0"/>
              <a:t>The essential steps are</a:t>
            </a:r>
          </a:p>
          <a:p>
            <a:r>
              <a:rPr lang="en-US" sz="2200" b="1" dirty="0"/>
              <a:t>	</a:t>
            </a:r>
            <a:r>
              <a:rPr lang="en-US" sz="2200" b="1" dirty="0" smtClean="0"/>
              <a:t>a) Compute first sum (sum=0) as special case</a:t>
            </a:r>
          </a:p>
          <a:p>
            <a:r>
              <a:rPr lang="en-US" sz="2200" b="1" dirty="0"/>
              <a:t>	</a:t>
            </a:r>
            <a:r>
              <a:rPr lang="en-US" sz="2200" b="1" dirty="0" smtClean="0"/>
              <a:t>b) build new sum by adding each number from n numbers with previous sum</a:t>
            </a:r>
          </a:p>
          <a:p>
            <a:r>
              <a:rPr lang="en-US" sz="2200" b="1" dirty="0"/>
              <a:t>	</a:t>
            </a:r>
            <a:r>
              <a:rPr lang="en-US" sz="2200" b="1" dirty="0" smtClean="0"/>
              <a:t>c)Write out the sum of n numbers</a:t>
            </a:r>
            <a:endParaRPr lang="en-US" sz="2200" b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8F173-1F76-49D1-A95A-0875BD834233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334000" cy="365125"/>
          </a:xfrm>
        </p:spPr>
        <p:txBody>
          <a:bodyPr/>
          <a:lstStyle/>
          <a:p>
            <a:r>
              <a:rPr lang="en-US" dirty="0" smtClean="0"/>
              <a:t>Prepared by:       </a:t>
            </a:r>
            <a:r>
              <a:rPr lang="en-US" dirty="0" err="1" smtClean="0"/>
              <a:t>T.Anandhi</a:t>
            </a:r>
            <a:r>
              <a:rPr lang="en-US" dirty="0" smtClean="0"/>
              <a:t>(Guest Lecturer) </a:t>
            </a:r>
            <a:r>
              <a:rPr lang="en-US" dirty="0" err="1" smtClean="0"/>
              <a:t>dept.of</a:t>
            </a:r>
            <a:r>
              <a:rPr lang="en-US" dirty="0" smtClean="0"/>
              <a:t> </a:t>
            </a:r>
            <a:r>
              <a:rPr lang="en-US" dirty="0" err="1" smtClean="0"/>
              <a:t>Comp.Sci</a:t>
            </a:r>
            <a:r>
              <a:rPr lang="en-US" dirty="0" smtClean="0"/>
              <a:t>, PAC, </a:t>
            </a:r>
            <a:r>
              <a:rPr lang="en-US" dirty="0" err="1" smtClean="0"/>
              <a:t>Cuddalore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533400"/>
            <a:ext cx="914400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200" b="1" dirty="0"/>
          </a:p>
          <a:p>
            <a:endParaRPr lang="en-US" b="1" dirty="0"/>
          </a:p>
          <a:p>
            <a:r>
              <a:rPr lang="en-US" sz="2800" b="1" u="sng" dirty="0" smtClean="0"/>
              <a:t>Algorithm description:</a:t>
            </a:r>
          </a:p>
          <a:p>
            <a:endParaRPr lang="en-US" sz="2800" b="1" dirty="0" smtClean="0"/>
          </a:p>
          <a:p>
            <a:r>
              <a:rPr lang="en-US" sz="2800" b="1" dirty="0" smtClean="0"/>
              <a:t>Step1:  Prompt and read the number of numbers(n) to be 	   summed up.</a:t>
            </a:r>
          </a:p>
          <a:p>
            <a:r>
              <a:rPr lang="en-US" sz="2800" b="1" dirty="0" smtClean="0"/>
              <a:t>Step2:  Initialize sum as zero</a:t>
            </a:r>
          </a:p>
          <a:p>
            <a:r>
              <a:rPr lang="en-US" sz="2800" b="1" dirty="0" smtClean="0"/>
              <a:t>Step3:  Repeatedly do the following until n numbers are 	  summed up.</a:t>
            </a:r>
          </a:p>
          <a:p>
            <a:r>
              <a:rPr lang="en-US" sz="2800" b="1" dirty="0"/>
              <a:t>	 </a:t>
            </a:r>
            <a:r>
              <a:rPr lang="en-US" sz="2800" b="1" dirty="0" smtClean="0"/>
              <a:t>     a) read next number</a:t>
            </a:r>
          </a:p>
          <a:p>
            <a:r>
              <a:rPr lang="en-US" sz="2800" b="1" dirty="0"/>
              <a:t>	 </a:t>
            </a:r>
            <a:r>
              <a:rPr lang="en-US" sz="2800" b="1" dirty="0" smtClean="0"/>
              <a:t>     b) find current sum by adding the number with                      		most recent sum</a:t>
            </a:r>
          </a:p>
          <a:p>
            <a:r>
              <a:rPr lang="en-US" sz="2800" b="1" dirty="0" smtClean="0"/>
              <a:t>Step4:  Write out the sum of n numbers</a:t>
            </a:r>
            <a:endParaRPr lang="en-US" sz="2800" b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8F173-1F76-49D1-A95A-0875BD834233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257800" cy="365125"/>
          </a:xfrm>
        </p:spPr>
        <p:txBody>
          <a:bodyPr/>
          <a:lstStyle/>
          <a:p>
            <a:r>
              <a:rPr lang="en-US" dirty="0" smtClean="0"/>
              <a:t>Prepared by:       </a:t>
            </a:r>
            <a:r>
              <a:rPr lang="en-US" dirty="0" err="1" smtClean="0"/>
              <a:t>T.Anandhi</a:t>
            </a:r>
            <a:r>
              <a:rPr lang="en-US" dirty="0" smtClean="0"/>
              <a:t>(Guest Lecturer) </a:t>
            </a:r>
            <a:r>
              <a:rPr lang="en-US" dirty="0" err="1" smtClean="0"/>
              <a:t>dept.of</a:t>
            </a:r>
            <a:r>
              <a:rPr lang="en-US" dirty="0" smtClean="0"/>
              <a:t> </a:t>
            </a:r>
            <a:r>
              <a:rPr lang="en-US" dirty="0" err="1" smtClean="0"/>
              <a:t>Comp.Sci</a:t>
            </a:r>
            <a:r>
              <a:rPr lang="en-US" dirty="0" smtClean="0"/>
              <a:t>, PAC, </a:t>
            </a:r>
            <a:r>
              <a:rPr lang="en-US" dirty="0" err="1" smtClean="0"/>
              <a:t>Cuddalore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1172</TotalTime>
  <Words>2445</Words>
  <Application>Microsoft Office PowerPoint</Application>
  <PresentationFormat>On-screen Show (4:3)</PresentationFormat>
  <Paragraphs>1045</Paragraphs>
  <Slides>54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55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Problem10:Given a number ‘m’. Devise an algorithm to Find the Square root of the number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Slide 54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386</cp:revision>
  <dcterms:created xsi:type="dcterms:W3CDTF">2020-11-07T11:26:43Z</dcterms:created>
  <dcterms:modified xsi:type="dcterms:W3CDTF">2020-12-07T12:51:17Z</dcterms:modified>
</cp:coreProperties>
</file>